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  <p:sldMasterId id="2147483755" r:id="rId2"/>
  </p:sldMasterIdLst>
  <p:handoutMasterIdLst>
    <p:handoutMasterId r:id="rId30"/>
  </p:handoutMasterIdLst>
  <p:sldIdLst>
    <p:sldId id="256" r:id="rId3"/>
    <p:sldId id="277" r:id="rId4"/>
    <p:sldId id="293" r:id="rId5"/>
    <p:sldId id="264" r:id="rId6"/>
    <p:sldId id="294" r:id="rId7"/>
    <p:sldId id="265" r:id="rId8"/>
    <p:sldId id="266" r:id="rId9"/>
    <p:sldId id="267" r:id="rId10"/>
    <p:sldId id="269" r:id="rId11"/>
    <p:sldId id="268" r:id="rId12"/>
    <p:sldId id="271" r:id="rId13"/>
    <p:sldId id="273" r:id="rId14"/>
    <p:sldId id="278" r:id="rId15"/>
    <p:sldId id="279" r:id="rId16"/>
    <p:sldId id="280" r:id="rId17"/>
    <p:sldId id="281" r:id="rId18"/>
    <p:sldId id="282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72" r:id="rId28"/>
    <p:sldId id="275" r:id="rId29"/>
  </p:sldIdLst>
  <p:sldSz cx="12192000" cy="6858000"/>
  <p:notesSz cx="6669088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228F"/>
    <a:srgbClr val="FF3399"/>
    <a:srgbClr val="FF6600"/>
    <a:srgbClr val="D45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0" d="100"/>
          <a:sy n="120" d="100"/>
        </p:scale>
        <p:origin x="-96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256337-094A-4276-B23E-031238492AC5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1ED023BF-A317-4AB2-9702-635647F39D9B}">
      <dgm:prSet phldrT="[ข้อความ]" custT="1"/>
      <dgm:spPr/>
      <dgm:t>
        <a:bodyPr/>
        <a:lstStyle/>
        <a:p>
          <a:pPr>
            <a:spcAft>
              <a:spcPts val="0"/>
            </a:spcAft>
          </a:pPr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คำสั่ง </a:t>
          </a:r>
          <a:r>
            <a:rPr lang="th-TH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คสช</a:t>
          </a:r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. </a:t>
          </a:r>
        </a:p>
        <a:p>
          <a:pPr>
            <a:spcAft>
              <a:spcPts val="0"/>
            </a:spcAft>
          </a:pPr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ที่ ๑๙/๒๕๖๐ </a:t>
          </a:r>
        </a:p>
        <a:p>
          <a:pPr>
            <a:spcAft>
              <a:spcPts val="0"/>
            </a:spcAft>
          </a:pPr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ลงวันที่ ๓ เม.ย. ๖๐</a:t>
          </a:r>
        </a:p>
        <a:p>
          <a:pPr>
            <a:spcAft>
              <a:spcPct val="35000"/>
            </a:spcAft>
          </a:pPr>
          <a:endParaRPr lang="th-TH" sz="1800" dirty="0"/>
        </a:p>
      </dgm:t>
    </dgm:pt>
    <dgm:pt modelId="{5BA83774-3083-46E0-BEB2-A683FB02AB95}" type="parTrans" cxnId="{EE683707-C84B-4F82-BFA3-F236E12A4A5D}">
      <dgm:prSet/>
      <dgm:spPr/>
      <dgm:t>
        <a:bodyPr/>
        <a:lstStyle/>
        <a:p>
          <a:endParaRPr lang="th-TH"/>
        </a:p>
      </dgm:t>
    </dgm:pt>
    <dgm:pt modelId="{B116D7A5-F994-46CD-8062-2A52DB29C001}" type="sibTrans" cxnId="{EE683707-C84B-4F82-BFA3-F236E12A4A5D}">
      <dgm:prSet/>
      <dgm:spPr/>
      <dgm:t>
        <a:bodyPr/>
        <a:lstStyle/>
        <a:p>
          <a:endParaRPr lang="th-TH"/>
        </a:p>
      </dgm:t>
    </dgm:pt>
    <dgm:pt modelId="{ECFFF030-6B92-43E6-A132-001B0CB35E1B}">
      <dgm:prSet phldrT="[ข้อความ]" custT="1"/>
      <dgm:spPr/>
      <dgm:t>
        <a:bodyPr/>
        <a:lstStyle/>
        <a:p>
          <a:pPr algn="l">
            <a:spcAft>
              <a:spcPts val="0"/>
            </a:spcAft>
          </a:pPr>
          <a:endParaRPr lang="th-TH" sz="26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  <a:p>
          <a:pPr algn="l">
            <a:spcAft>
              <a:spcPts val="0"/>
            </a:spcAft>
          </a:pPr>
          <a:endParaRPr lang="th-TH" sz="26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  <a:p>
          <a:pPr algn="l">
            <a:spcAft>
              <a:spcPts val="0"/>
            </a:spcAft>
          </a:pPr>
          <a:r>
            <a:rPr lang="th-TH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ประกาศ </a:t>
          </a:r>
          <a:r>
            <a:rPr lang="th-TH" sz="2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สป</a:t>
          </a:r>
          <a:r>
            <a:rPr lang="th-TH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. </a:t>
          </a:r>
        </a:p>
        <a:p>
          <a:pPr algn="l">
            <a:spcAft>
              <a:spcPts val="0"/>
            </a:spcAft>
          </a:pPr>
          <a:r>
            <a:rPr lang="th-TH" sz="2800" b="1" kern="0" spc="-6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เรื่อง การแบ่งหน่วยงาน </a:t>
          </a:r>
          <a:r>
            <a:rPr lang="th-TH" sz="2800" b="1" kern="0" spc="-6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ศธภ</a:t>
          </a:r>
          <a:r>
            <a:rPr lang="th-TH" sz="2800" b="1" kern="0" spc="-6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./</a:t>
          </a:r>
          <a:r>
            <a:rPr lang="th-TH" sz="2800" b="1" kern="0" spc="-6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ศธจ</a:t>
          </a:r>
          <a:r>
            <a:rPr lang="th-TH" sz="2800" b="1" kern="0" spc="-6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.</a:t>
          </a:r>
        </a:p>
        <a:p>
          <a:pPr algn="l">
            <a:spcAft>
              <a:spcPts val="0"/>
            </a:spcAft>
          </a:pPr>
          <a:r>
            <a:rPr lang="th-TH" sz="2800" b="1" kern="0" spc="-5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ลงวันที่ ๑๒ มิ.ย. 60</a:t>
          </a:r>
        </a:p>
        <a:p>
          <a:pPr>
            <a:spcAft>
              <a:spcPct val="35000"/>
            </a:spcAft>
          </a:pPr>
          <a:endParaRPr lang="th-TH" sz="1900" kern="1200" dirty="0"/>
        </a:p>
      </dgm:t>
    </dgm:pt>
    <dgm:pt modelId="{48816926-2FD6-4EE8-9F91-BE8D1F84AD7C}" type="parTrans" cxnId="{D25C8FD5-53A4-4FE0-8FE1-1D054A3D27D9}">
      <dgm:prSet/>
      <dgm:spPr/>
      <dgm:t>
        <a:bodyPr/>
        <a:lstStyle/>
        <a:p>
          <a:endParaRPr lang="th-TH"/>
        </a:p>
      </dgm:t>
    </dgm:pt>
    <dgm:pt modelId="{14249BFA-C9F2-4404-BD5E-E8B476827C2E}" type="sibTrans" cxnId="{D25C8FD5-53A4-4FE0-8FE1-1D054A3D27D9}">
      <dgm:prSet/>
      <dgm:spPr/>
      <dgm:t>
        <a:bodyPr/>
        <a:lstStyle/>
        <a:p>
          <a:endParaRPr lang="th-TH"/>
        </a:p>
      </dgm:t>
    </dgm:pt>
    <dgm:pt modelId="{60A43E11-F164-4FB9-A893-FBC4177C89E0}">
      <dgm:prSet phldrT="[ข้อความ]" custT="1"/>
      <dgm:spPr/>
      <dgm:t>
        <a:bodyPr/>
        <a:lstStyle/>
        <a:p>
          <a:pPr algn="r">
            <a:spcAft>
              <a:spcPts val="0"/>
            </a:spcAft>
          </a:pPr>
          <a:endParaRPr lang="th-TH" sz="2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  <a:p>
          <a:pPr algn="r">
            <a:spcAft>
              <a:spcPts val="0"/>
            </a:spcAft>
          </a:pPr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ระเบียบ ศธ. </a:t>
          </a:r>
        </a:p>
        <a:p>
          <a:pPr algn="r">
            <a:spcAft>
              <a:spcPts val="0"/>
            </a:spcAft>
          </a:pPr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ว่าด้วยการตรวจราชการฯ 60</a:t>
          </a:r>
        </a:p>
        <a:p>
          <a:pPr>
            <a:spcAft>
              <a:spcPct val="35000"/>
            </a:spcAft>
          </a:pPr>
          <a:endParaRPr lang="th-TH" sz="1900" dirty="0"/>
        </a:p>
      </dgm:t>
    </dgm:pt>
    <dgm:pt modelId="{A905A3E8-8BCA-4AF8-81C8-0859E70FF8D2}" type="parTrans" cxnId="{08B9058D-D4E1-42D2-AD50-A564D493F129}">
      <dgm:prSet/>
      <dgm:spPr/>
      <dgm:t>
        <a:bodyPr/>
        <a:lstStyle/>
        <a:p>
          <a:endParaRPr lang="th-TH"/>
        </a:p>
      </dgm:t>
    </dgm:pt>
    <dgm:pt modelId="{D2AA78F4-B68C-4903-B7C1-7048755A8C55}" type="sibTrans" cxnId="{08B9058D-D4E1-42D2-AD50-A564D493F129}">
      <dgm:prSet/>
      <dgm:spPr/>
      <dgm:t>
        <a:bodyPr/>
        <a:lstStyle/>
        <a:p>
          <a:endParaRPr lang="th-TH"/>
        </a:p>
      </dgm:t>
    </dgm:pt>
    <dgm:pt modelId="{B954AB46-009E-48E9-A7B2-B01CFD47A7FB}" type="pres">
      <dgm:prSet presAssocID="{97256337-094A-4276-B23E-031238492AC5}" presName="compositeShape" presStyleCnt="0">
        <dgm:presLayoutVars>
          <dgm:chMax val="7"/>
          <dgm:dir/>
          <dgm:resizeHandles val="exact"/>
        </dgm:presLayoutVars>
      </dgm:prSet>
      <dgm:spPr/>
    </dgm:pt>
    <dgm:pt modelId="{9156AC90-0CFF-46E0-BE54-20123E305244}" type="pres">
      <dgm:prSet presAssocID="{1ED023BF-A317-4AB2-9702-635647F39D9B}" presName="circ1" presStyleLbl="vennNode1" presStyleIdx="0" presStyleCnt="3" custScaleX="118207" custScaleY="107653" custLinFactNeighborY="-2533"/>
      <dgm:spPr/>
      <dgm:t>
        <a:bodyPr/>
        <a:lstStyle/>
        <a:p>
          <a:endParaRPr lang="th-TH"/>
        </a:p>
      </dgm:t>
    </dgm:pt>
    <dgm:pt modelId="{860A82C9-6276-4F07-9A87-DA469355B81F}" type="pres">
      <dgm:prSet presAssocID="{1ED023BF-A317-4AB2-9702-635647F39D9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EEFDF34-F331-4CF9-9F93-21C1ED8D60ED}" type="pres">
      <dgm:prSet presAssocID="{ECFFF030-6B92-43E6-A132-001B0CB35E1B}" presName="circ2" presStyleLbl="vennNode1" presStyleIdx="1" presStyleCnt="3" custScaleX="121626" custScaleY="100855" custLinFactNeighborX="20287" custLinFactNeighborY="-12175"/>
      <dgm:spPr/>
      <dgm:t>
        <a:bodyPr/>
        <a:lstStyle/>
        <a:p>
          <a:endParaRPr lang="th-TH"/>
        </a:p>
      </dgm:t>
    </dgm:pt>
    <dgm:pt modelId="{63029D95-A93E-4832-BCD5-7F07952CE309}" type="pres">
      <dgm:prSet presAssocID="{ECFFF030-6B92-43E6-A132-001B0CB35E1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0F0F195-7624-4D13-A5F8-03A594937CF2}" type="pres">
      <dgm:prSet presAssocID="{60A43E11-F164-4FB9-A893-FBC4177C89E0}" presName="circ3" presStyleLbl="vennNode1" presStyleIdx="2" presStyleCnt="3" custScaleX="123765" custScaleY="99814" custLinFactNeighborX="-10496" custLinFactNeighborY="-7046"/>
      <dgm:spPr/>
      <dgm:t>
        <a:bodyPr/>
        <a:lstStyle/>
        <a:p>
          <a:endParaRPr lang="th-TH"/>
        </a:p>
      </dgm:t>
    </dgm:pt>
    <dgm:pt modelId="{294C3118-7FC5-47BD-AF37-54F0C7615B8D}" type="pres">
      <dgm:prSet presAssocID="{60A43E11-F164-4FB9-A893-FBC4177C89E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8B9058D-D4E1-42D2-AD50-A564D493F129}" srcId="{97256337-094A-4276-B23E-031238492AC5}" destId="{60A43E11-F164-4FB9-A893-FBC4177C89E0}" srcOrd="2" destOrd="0" parTransId="{A905A3E8-8BCA-4AF8-81C8-0859E70FF8D2}" sibTransId="{D2AA78F4-B68C-4903-B7C1-7048755A8C55}"/>
    <dgm:cxn modelId="{040C9260-00D4-4D8B-9F99-3432DF465A4D}" type="presOf" srcId="{1ED023BF-A317-4AB2-9702-635647F39D9B}" destId="{860A82C9-6276-4F07-9A87-DA469355B81F}" srcOrd="1" destOrd="0" presId="urn:microsoft.com/office/officeart/2005/8/layout/venn1"/>
    <dgm:cxn modelId="{AA64DD91-9B7C-485B-AA93-F728E38780BC}" type="presOf" srcId="{60A43E11-F164-4FB9-A893-FBC4177C89E0}" destId="{C0F0F195-7624-4D13-A5F8-03A594937CF2}" srcOrd="0" destOrd="0" presId="urn:microsoft.com/office/officeart/2005/8/layout/venn1"/>
    <dgm:cxn modelId="{D8887CDE-14C8-432B-9B6E-39AA10860DB2}" type="presOf" srcId="{97256337-094A-4276-B23E-031238492AC5}" destId="{B954AB46-009E-48E9-A7B2-B01CFD47A7FB}" srcOrd="0" destOrd="0" presId="urn:microsoft.com/office/officeart/2005/8/layout/venn1"/>
    <dgm:cxn modelId="{4CF44821-93F8-4196-8E19-C5487866A478}" type="presOf" srcId="{ECFFF030-6B92-43E6-A132-001B0CB35E1B}" destId="{63029D95-A93E-4832-BCD5-7F07952CE309}" srcOrd="1" destOrd="0" presId="urn:microsoft.com/office/officeart/2005/8/layout/venn1"/>
    <dgm:cxn modelId="{EE683707-C84B-4F82-BFA3-F236E12A4A5D}" srcId="{97256337-094A-4276-B23E-031238492AC5}" destId="{1ED023BF-A317-4AB2-9702-635647F39D9B}" srcOrd="0" destOrd="0" parTransId="{5BA83774-3083-46E0-BEB2-A683FB02AB95}" sibTransId="{B116D7A5-F994-46CD-8062-2A52DB29C001}"/>
    <dgm:cxn modelId="{F39C99C7-B1E2-43FA-8F66-076C81D9D56B}" type="presOf" srcId="{1ED023BF-A317-4AB2-9702-635647F39D9B}" destId="{9156AC90-0CFF-46E0-BE54-20123E305244}" srcOrd="0" destOrd="0" presId="urn:microsoft.com/office/officeart/2005/8/layout/venn1"/>
    <dgm:cxn modelId="{20930C1B-44CB-4C30-A829-C5F70D2A674B}" type="presOf" srcId="{60A43E11-F164-4FB9-A893-FBC4177C89E0}" destId="{294C3118-7FC5-47BD-AF37-54F0C7615B8D}" srcOrd="1" destOrd="0" presId="urn:microsoft.com/office/officeart/2005/8/layout/venn1"/>
    <dgm:cxn modelId="{D25C8FD5-53A4-4FE0-8FE1-1D054A3D27D9}" srcId="{97256337-094A-4276-B23E-031238492AC5}" destId="{ECFFF030-6B92-43E6-A132-001B0CB35E1B}" srcOrd="1" destOrd="0" parTransId="{48816926-2FD6-4EE8-9F91-BE8D1F84AD7C}" sibTransId="{14249BFA-C9F2-4404-BD5E-E8B476827C2E}"/>
    <dgm:cxn modelId="{AEBB8EEF-1CBB-4E03-A2EB-3A12541CF7DD}" type="presOf" srcId="{ECFFF030-6B92-43E6-A132-001B0CB35E1B}" destId="{4EEFDF34-F331-4CF9-9F93-21C1ED8D60ED}" srcOrd="0" destOrd="0" presId="urn:microsoft.com/office/officeart/2005/8/layout/venn1"/>
    <dgm:cxn modelId="{FD327CF0-9125-424C-91ED-C03DBCFA6A04}" type="presParOf" srcId="{B954AB46-009E-48E9-A7B2-B01CFD47A7FB}" destId="{9156AC90-0CFF-46E0-BE54-20123E305244}" srcOrd="0" destOrd="0" presId="urn:microsoft.com/office/officeart/2005/8/layout/venn1"/>
    <dgm:cxn modelId="{24BD800D-2BC1-4B3F-B987-5F0A5048BD71}" type="presParOf" srcId="{B954AB46-009E-48E9-A7B2-B01CFD47A7FB}" destId="{860A82C9-6276-4F07-9A87-DA469355B81F}" srcOrd="1" destOrd="0" presId="urn:microsoft.com/office/officeart/2005/8/layout/venn1"/>
    <dgm:cxn modelId="{193A709B-8690-4A36-ABE7-ECEC069B8CA8}" type="presParOf" srcId="{B954AB46-009E-48E9-A7B2-B01CFD47A7FB}" destId="{4EEFDF34-F331-4CF9-9F93-21C1ED8D60ED}" srcOrd="2" destOrd="0" presId="urn:microsoft.com/office/officeart/2005/8/layout/venn1"/>
    <dgm:cxn modelId="{14926029-9937-4C23-8504-0FAE1A833FC9}" type="presParOf" srcId="{B954AB46-009E-48E9-A7B2-B01CFD47A7FB}" destId="{63029D95-A93E-4832-BCD5-7F07952CE309}" srcOrd="3" destOrd="0" presId="urn:microsoft.com/office/officeart/2005/8/layout/venn1"/>
    <dgm:cxn modelId="{67E1524D-BDD1-4845-8CBC-42FCFFEA6C9E}" type="presParOf" srcId="{B954AB46-009E-48E9-A7B2-B01CFD47A7FB}" destId="{C0F0F195-7624-4D13-A5F8-03A594937CF2}" srcOrd="4" destOrd="0" presId="urn:microsoft.com/office/officeart/2005/8/layout/venn1"/>
    <dgm:cxn modelId="{8136C54C-EE6F-4F54-B27B-BC687C9940CB}" type="presParOf" srcId="{B954AB46-009E-48E9-A7B2-B01CFD47A7FB}" destId="{294C3118-7FC5-47BD-AF37-54F0C7615B8D}" srcOrd="5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6AC90-0CFF-46E0-BE54-20123E305244}">
      <dsp:nvSpPr>
        <dsp:cNvPr id="0" name=""/>
        <dsp:cNvSpPr/>
      </dsp:nvSpPr>
      <dsp:spPr>
        <a:xfrm>
          <a:off x="2116400" y="4980"/>
          <a:ext cx="3396819" cy="309353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คำสั่ง </a:t>
          </a:r>
          <a:r>
            <a:rPr lang="th-TH" sz="3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คสช</a:t>
          </a:r>
          <a:r>
            <a:rPr lang="th-TH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.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ที่ ๑๙/๒๕๖๐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ลงวันที่ ๓ เม.ย. ๖๐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800" kern="1200" dirty="0"/>
        </a:p>
      </dsp:txBody>
      <dsp:txXfrm>
        <a:off x="2569310" y="546350"/>
        <a:ext cx="2491000" cy="1392091"/>
      </dsp:txXfrm>
    </dsp:sp>
    <dsp:sp modelId="{4EEFDF34-F331-4CF9-9F93-21C1ED8D60ED}">
      <dsp:nvSpPr>
        <dsp:cNvPr id="0" name=""/>
        <dsp:cNvSpPr/>
      </dsp:nvSpPr>
      <dsp:spPr>
        <a:xfrm>
          <a:off x="3687145" y="1621593"/>
          <a:ext cx="3495068" cy="2898189"/>
        </a:xfrm>
        <a:prstGeom prst="ellipse">
          <a:avLst/>
        </a:prstGeom>
        <a:solidFill>
          <a:schemeClr val="accent5">
            <a:alpha val="50000"/>
            <a:hueOff val="7693906"/>
            <a:satOff val="-2748"/>
            <a:lumOff val="441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th-TH" sz="26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th-TH" sz="26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ประกาศ </a:t>
          </a:r>
          <a:r>
            <a:rPr lang="th-TH" sz="2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สป</a:t>
          </a:r>
          <a:r>
            <a:rPr lang="th-TH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. 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2800" b="1" kern="0" spc="-6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เรื่อง การแบ่งหน่วยงาน </a:t>
          </a:r>
          <a:r>
            <a:rPr lang="th-TH" sz="2800" b="1" kern="0" spc="-6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ศธภ</a:t>
          </a:r>
          <a:r>
            <a:rPr lang="th-TH" sz="2800" b="1" kern="0" spc="-6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./</a:t>
          </a:r>
          <a:r>
            <a:rPr lang="th-TH" sz="2800" b="1" kern="0" spc="-6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ศธจ</a:t>
          </a:r>
          <a:r>
            <a:rPr lang="th-TH" sz="2800" b="1" kern="0" spc="-6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.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2800" b="1" kern="0" spc="-5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ลงวันที่ ๑๒ มิ.ย. 60</a:t>
          </a:r>
        </a:p>
        <a:p>
          <a:pPr lvl="0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900" kern="1200" dirty="0"/>
        </a:p>
      </dsp:txBody>
      <dsp:txXfrm>
        <a:off x="4756053" y="2370291"/>
        <a:ext cx="2097041" cy="1594003"/>
      </dsp:txXfrm>
    </dsp:sp>
    <dsp:sp modelId="{C0F0F195-7624-4D13-A5F8-03A594937CF2}">
      <dsp:nvSpPr>
        <dsp:cNvPr id="0" name=""/>
        <dsp:cNvSpPr/>
      </dsp:nvSpPr>
      <dsp:spPr>
        <a:xfrm>
          <a:off x="698030" y="1783938"/>
          <a:ext cx="3556535" cy="2868274"/>
        </a:xfrm>
        <a:prstGeom prst="ellipse">
          <a:avLst/>
        </a:prstGeom>
        <a:solidFill>
          <a:schemeClr val="accent5">
            <a:alpha val="50000"/>
            <a:hueOff val="15387812"/>
            <a:satOff val="-5496"/>
            <a:lumOff val="882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th-TH" sz="28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ระเบียบ ศธ. </a:t>
          </a: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ว่าด้วยการตรวจราชการฯ 60</a:t>
          </a:r>
        </a:p>
        <a:p>
          <a:pPr lvl="0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900" kern="1200" dirty="0"/>
        </a:p>
      </dsp:txBody>
      <dsp:txXfrm>
        <a:off x="1032937" y="2524909"/>
        <a:ext cx="2133921" cy="15775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8056"/>
          </a:xfrm>
          <a:prstGeom prst="rect">
            <a:avLst/>
          </a:prstGeom>
        </p:spPr>
        <p:txBody>
          <a:bodyPr vert="horz" lIns="93671" tIns="46835" rIns="93671" bIns="46835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777608" y="0"/>
            <a:ext cx="2889938" cy="498056"/>
          </a:xfrm>
          <a:prstGeom prst="rect">
            <a:avLst/>
          </a:prstGeom>
        </p:spPr>
        <p:txBody>
          <a:bodyPr vert="horz" lIns="93671" tIns="46835" rIns="93671" bIns="46835" rtlCol="0"/>
          <a:lstStyle>
            <a:lvl1pPr algn="r">
              <a:defRPr sz="1200"/>
            </a:lvl1pPr>
          </a:lstStyle>
          <a:p>
            <a:fld id="{E7622AD6-C156-44C0-BD93-CE109E46EA69}" type="datetimeFigureOut">
              <a:rPr lang="th-TH" smtClean="0"/>
              <a:t>16/02/61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889938" cy="498055"/>
          </a:xfrm>
          <a:prstGeom prst="rect">
            <a:avLst/>
          </a:prstGeom>
        </p:spPr>
        <p:txBody>
          <a:bodyPr vert="horz" lIns="93671" tIns="46835" rIns="93671" bIns="46835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777608" y="9428584"/>
            <a:ext cx="2889938" cy="498055"/>
          </a:xfrm>
          <a:prstGeom prst="rect">
            <a:avLst/>
          </a:prstGeom>
        </p:spPr>
        <p:txBody>
          <a:bodyPr vert="horz" lIns="93671" tIns="46835" rIns="93671" bIns="46835" rtlCol="0" anchor="b"/>
          <a:lstStyle>
            <a:lvl1pPr algn="r">
              <a:defRPr sz="1200"/>
            </a:lvl1pPr>
          </a:lstStyle>
          <a:p>
            <a:fld id="{51FB6FD3-6BE1-4F8D-A0B8-7292680722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27164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40AD-081B-4B6F-9044-27E822E955EC}" type="datetimeFigureOut">
              <a:rPr lang="th-TH" smtClean="0"/>
              <a:t>16/02/61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B9C3-F01B-42FC-88A4-448E4964A88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12615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40AD-081B-4B6F-9044-27E822E955EC}" type="datetimeFigureOut">
              <a:rPr lang="th-TH" smtClean="0"/>
              <a:t>16/02/61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B9C3-F01B-42FC-88A4-448E4964A88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8025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40AD-081B-4B6F-9044-27E822E955EC}" type="datetimeFigureOut">
              <a:rPr lang="th-TH" smtClean="0"/>
              <a:t>16/02/61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B9C3-F01B-42FC-88A4-448E4964A88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9504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40AD-081B-4B6F-9044-27E822E955EC}" type="datetimeFigureOut">
              <a:rPr lang="th-TH" smtClean="0"/>
              <a:t>16/02/61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B9C3-F01B-42FC-88A4-448E4964A88B}" type="slidenum">
              <a:rPr lang="th-TH" smtClean="0"/>
              <a:t>‹#›</a:t>
            </a:fld>
            <a:endParaRPr lang="th-TH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4261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40AD-081B-4B6F-9044-27E822E955EC}" type="datetimeFigureOut">
              <a:rPr lang="th-TH" smtClean="0"/>
              <a:t>16/02/61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B9C3-F01B-42FC-88A4-448E4964A88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09626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40AD-081B-4B6F-9044-27E822E955EC}" type="datetimeFigureOut">
              <a:rPr lang="th-TH" smtClean="0"/>
              <a:t>16/02/61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B9C3-F01B-42FC-88A4-448E4964A88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49773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40AD-081B-4B6F-9044-27E822E955EC}" type="datetimeFigureOut">
              <a:rPr lang="th-TH" smtClean="0"/>
              <a:t>16/02/61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B9C3-F01B-42FC-88A4-448E4964A88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44072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40AD-081B-4B6F-9044-27E822E955EC}" type="datetimeFigureOut">
              <a:rPr lang="th-TH" smtClean="0"/>
              <a:t>16/02/61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B9C3-F01B-42FC-88A4-448E4964A88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9772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40AD-081B-4B6F-9044-27E822E955EC}" type="datetimeFigureOut">
              <a:rPr lang="th-TH" smtClean="0"/>
              <a:t>16/02/61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B9C3-F01B-42FC-88A4-448E4964A88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7573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2011-EF50-40FA-B184-44003CF394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16/02/61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585-CCF7-42E7-A0DD-3951733C11C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69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2011-EF50-40FA-B184-44003CF394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16/02/61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585-CCF7-42E7-A0DD-3951733C11C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731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40AD-081B-4B6F-9044-27E822E955EC}" type="datetimeFigureOut">
              <a:rPr lang="th-TH" smtClean="0"/>
              <a:t>16/02/61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B9C3-F01B-42FC-88A4-448E4964A88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75379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2011-EF50-40FA-B184-44003CF394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16/02/61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585-CCF7-42E7-A0DD-3951733C11C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358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2011-EF50-40FA-B184-44003CF394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16/02/61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585-CCF7-42E7-A0DD-3951733C11C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241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2011-EF50-40FA-B184-44003CF394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16/02/61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585-CCF7-42E7-A0DD-3951733C11C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3054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2011-EF50-40FA-B184-44003CF394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16/02/61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585-CCF7-42E7-A0DD-3951733C11C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5070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2011-EF50-40FA-B184-44003CF394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16/02/61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585-CCF7-42E7-A0DD-3951733C11C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057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2011-EF50-40FA-B184-44003CF394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16/02/61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585-CCF7-42E7-A0DD-3951733C11C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8713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2011-EF50-40FA-B184-44003CF394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16/02/61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585-CCF7-42E7-A0DD-3951733C11C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6442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2011-EF50-40FA-B184-44003CF394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16/02/61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585-CCF7-42E7-A0DD-3951733C11C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5986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2011-EF50-40FA-B184-44003CF394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16/02/61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8585-CCF7-42E7-A0DD-3951733C11C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98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40AD-081B-4B6F-9044-27E822E955EC}" type="datetimeFigureOut">
              <a:rPr lang="th-TH" smtClean="0"/>
              <a:t>16/02/61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B9C3-F01B-42FC-88A4-448E4964A88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59689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40AD-081B-4B6F-9044-27E822E955EC}" type="datetimeFigureOut">
              <a:rPr lang="th-TH" smtClean="0"/>
              <a:t>16/02/61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B9C3-F01B-42FC-88A4-448E4964A88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263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40AD-081B-4B6F-9044-27E822E955EC}" type="datetimeFigureOut">
              <a:rPr lang="th-TH" smtClean="0"/>
              <a:t>16/02/61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B9C3-F01B-42FC-88A4-448E4964A88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5903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40AD-081B-4B6F-9044-27E822E955EC}" type="datetimeFigureOut">
              <a:rPr lang="th-TH" smtClean="0"/>
              <a:t>16/02/61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B9C3-F01B-42FC-88A4-448E4964A88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6569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40AD-081B-4B6F-9044-27E822E955EC}" type="datetimeFigureOut">
              <a:rPr lang="th-TH" smtClean="0"/>
              <a:t>16/02/61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B9C3-F01B-42FC-88A4-448E4964A88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0593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40AD-081B-4B6F-9044-27E822E955EC}" type="datetimeFigureOut">
              <a:rPr lang="th-TH" smtClean="0"/>
              <a:t>16/02/61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B9C3-F01B-42FC-88A4-448E4964A88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8339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40AD-081B-4B6F-9044-27E822E955EC}" type="datetimeFigureOut">
              <a:rPr lang="th-TH" smtClean="0"/>
              <a:t>16/02/61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B9C3-F01B-42FC-88A4-448E4964A88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9465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CF940AD-081B-4B6F-9044-27E822E955EC}" type="datetimeFigureOut">
              <a:rPr lang="th-TH" smtClean="0"/>
              <a:t>16/02/61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542B9C3-F01B-42FC-88A4-448E4964A88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709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22011-EF50-40FA-B184-44003CF394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16/02/61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58585-CCF7-42E7-A0DD-3951733C11C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97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>
          <a:xfrm>
            <a:off x="589835" y="-123677"/>
            <a:ext cx="11087100" cy="4595751"/>
          </a:xfrm>
        </p:spPr>
        <p:txBody>
          <a:bodyPr>
            <a:noAutofit/>
          </a:bodyPr>
          <a:lstStyle/>
          <a:p>
            <a:pPr algn="ctr"/>
            <a:r>
              <a:rPr lang="th-TH" sz="7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sz="7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7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sz="7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7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การตรวจรา</a:t>
            </a:r>
            <a:r>
              <a:rPr lang="th-TH" sz="7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ชการ การติดตาม </a:t>
            </a:r>
            <a:r>
              <a:rPr lang="th-TH" sz="7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sz="7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7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ตรวจสอบและ</a:t>
            </a:r>
            <a:r>
              <a:rPr lang="th-TH" sz="7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ประเมินผลการจัดการศึกษา </a:t>
            </a:r>
            <a:r>
              <a:rPr lang="th-TH" sz="7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sz="7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7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ของกระทรวงศึกษาธิการ</a:t>
            </a:r>
            <a:br>
              <a:rPr lang="th-TH" sz="7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7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ประจำปี</a:t>
            </a:r>
            <a:r>
              <a:rPr lang="th-TH" sz="7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</a:t>
            </a:r>
            <a:r>
              <a:rPr lang="th-TH" sz="7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๒๕๖๑ </a:t>
            </a:r>
            <a:endParaRPr lang="th-TH" sz="7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156" y="602394"/>
            <a:ext cx="104347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5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33601" y="0"/>
            <a:ext cx="775652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นโยบายการตรวจราชการของกระทรวงศึกษาธิการ </a:t>
            </a:r>
            <a:br>
              <a:rPr lang="th-TH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ประจำปีงบประมาณ พ.ศ. ๒๕๖๑</a:t>
            </a:r>
            <a:endParaRPr lang="th-TH" b="1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" name="ตัวแทนเนื้อหา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75171382"/>
              </p:ext>
            </p:extLst>
          </p:nvPr>
        </p:nvGraphicFramePr>
        <p:xfrm>
          <a:off x="724395" y="1143000"/>
          <a:ext cx="10818420" cy="5486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8437"/>
                <a:gridCol w="9739983"/>
              </a:tblGrid>
              <a:tr h="353255"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</a:t>
                      </a:r>
                      <a:endParaRPr lang="en-US" sz="2000" dirty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00100" algn="l"/>
                          <a:tab pos="1257300" algn="l"/>
                          <a:tab pos="1485900" algn="l"/>
                        </a:tabLst>
                      </a:pPr>
                      <a:r>
                        <a:rPr lang="en-US" sz="2400" dirty="0" smtClean="0">
                          <a:solidFill>
                            <a:srgbClr val="00206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    </a:t>
                      </a:r>
                      <a:r>
                        <a:rPr lang="th-TH" sz="2400" dirty="0" smtClean="0">
                          <a:solidFill>
                            <a:srgbClr val="00206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  การยกระดับคุณภาพการศึกษา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</a:txBody>
                  <a:tcPr marL="68584" marR="68584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53255"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</a:t>
                      </a:r>
                      <a:endParaRPr lang="en-US" sz="2000" dirty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indent="540385" algn="l"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2060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การจัดการศึกษาปฐมวัย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</a:txBody>
                  <a:tcPr marL="68584" marR="68584" marT="0" marB="0"/>
                </a:tc>
              </a:tr>
              <a:tr h="353255"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3</a:t>
                      </a:r>
                      <a:endParaRPr lang="en-US" sz="2000" dirty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indent="540385" algn="l"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2060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การพัฒนาทักษะภาษาอังกฤษ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</a:txBody>
                  <a:tcPr marL="68584" marR="68584" marT="0" marB="0"/>
                </a:tc>
              </a:tr>
              <a:tr h="353255"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4</a:t>
                      </a:r>
                      <a:endParaRPr lang="en-US" sz="2000" dirty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indent="540385" algn="l"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206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การพัฒนาทักษะการคิดวิเคราะห์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</a:txBody>
                  <a:tcPr marL="68584" marR="68584" marT="0" marB="0"/>
                </a:tc>
              </a:tr>
              <a:tr h="353255"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5</a:t>
                      </a:r>
                      <a:endParaRPr lang="en-US" sz="2000" dirty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indent="540385" algn="l"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2060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การเพิ่มสัดส่วนผู้เรียนสายอาชีพ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</a:txBody>
                  <a:tcPr marL="68584" marR="68584" marT="0" marB="0"/>
                </a:tc>
              </a:tr>
              <a:tr h="353255"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6</a:t>
                      </a:r>
                      <a:endParaRPr lang="en-US" sz="2000" dirty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indent="540385" algn="l"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206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การพัฒนากำลังคนตามความต้องการของสถานประกอบการภายในประเทศ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</a:txBody>
                  <a:tcPr marL="68584" marR="68584" marT="0" marB="0"/>
                </a:tc>
              </a:tr>
              <a:tr h="353255"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7</a:t>
                      </a:r>
                      <a:endParaRPr lang="en-US" sz="2000" dirty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indent="540385" algn="l"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FF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การยกระดับคุณภาพสถานศึกษาที่ต้องการความช่วยเหลือและพัฒนาเป็นพิเศษอย่างเร่งด่วน (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ICU)</a:t>
                      </a:r>
                      <a:r>
                        <a:rPr lang="th-TH" sz="2400" b="1" dirty="0" smtClean="0">
                          <a:solidFill>
                            <a:srgbClr val="FF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(*ยกเลิก)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</a:txBody>
                  <a:tcPr marL="68584" marR="68584" marT="0" marB="0"/>
                </a:tc>
              </a:tr>
              <a:tr h="353255"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8</a:t>
                      </a:r>
                      <a:endParaRPr lang="en-US" sz="2000" dirty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indent="540385" algn="l"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206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การบริหารจัดการศึกษาโรงเรียนขนาดเล็ก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</a:txBody>
                  <a:tcPr marL="68584" marR="68584" marT="0" marB="0"/>
                </a:tc>
              </a:tr>
              <a:tr h="353255"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9</a:t>
                      </a:r>
                      <a:endParaRPr lang="en-US" sz="2000" dirty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indent="540385" algn="l"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206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การอ่านออกเขียนได้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</a:txBody>
                  <a:tcPr marL="68584" marR="68584" marT="0" marB="0"/>
                </a:tc>
              </a:tr>
              <a:tr h="353255"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10</a:t>
                      </a:r>
                      <a:endParaRPr lang="en-US" sz="2000" dirty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indent="540385" algn="l"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206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การส่งเสริมคุณธรรมจริยธรรมในสถานศึกษา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</a:txBody>
                  <a:tcPr marL="68584" marR="68584" marT="0" marB="0"/>
                </a:tc>
              </a:tr>
              <a:tr h="353255"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11</a:t>
                      </a:r>
                      <a:endParaRPr lang="en-US" sz="2000" dirty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indent="540385" algn="l"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206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การขับเคลื่อนนโยบายการจัดการศึกษาในระดับภูมิภาค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</a:txBody>
                  <a:tcPr marL="68584" marR="68584" marT="0" marB="0"/>
                </a:tc>
              </a:tr>
              <a:tr h="353255"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12</a:t>
                      </a:r>
                      <a:endParaRPr lang="en-US" sz="2000" dirty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indent="540385" algn="l"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206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การเพิ่มประสิทธิภาพการใช้ทรัพยากรเพื่อการศึกษา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</a:txBody>
                  <a:tcPr marL="68584" marR="68584" marT="0" marB="0"/>
                </a:tc>
              </a:tr>
              <a:tr h="353255"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13</a:t>
                      </a:r>
                      <a:endParaRPr lang="en-US" sz="2000" dirty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indent="540385" algn="l"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206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การยกระดับคุณภาพการศึกษาในเขตพัฒนาพิเศษเฉพาะกิจจังหวัดชายแดนภาคใต้และพื้นที่พิเศษ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</a:txBody>
                  <a:tcPr marL="68584" marR="68584" marT="0" marB="0"/>
                </a:tc>
              </a:tr>
              <a:tr h="353255"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14</a:t>
                      </a:r>
                      <a:endParaRPr lang="en-US" sz="2000" dirty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indent="540385" algn="l"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206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การพัฒนาครูทั้งระบบ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</a:txBody>
                  <a:tcPr marL="68584" marR="68584" marT="0" marB="0"/>
                </a:tc>
              </a:tr>
              <a:tr h="353255"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15</a:t>
                      </a:r>
                      <a:endParaRPr lang="en-US" sz="2000" dirty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indent="540385" algn="l"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206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การพัฒนาผู้เรียนและเยาวชนผ่านกระบวนการลูกเสือและ</a:t>
                      </a:r>
                      <a:r>
                        <a:rPr lang="th-TH" sz="2400" b="1" dirty="0" err="1" smtClean="0">
                          <a:solidFill>
                            <a:srgbClr val="00206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ยุว</a:t>
                      </a:r>
                      <a:r>
                        <a:rPr lang="th-TH" sz="2400" b="1" dirty="0" smtClean="0">
                          <a:solidFill>
                            <a:srgbClr val="00206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กาชาด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</a:txBody>
                  <a:tcPr marL="68584" marR="68584" marT="0" marB="0"/>
                </a:tc>
              </a:tr>
            </a:tbl>
          </a:graphicData>
        </a:graphic>
      </p:graphicFrame>
      <p:sp>
        <p:nvSpPr>
          <p:cNvPr id="55349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0FA0334-9625-4B0A-BC11-E68CD6F82E0A}" type="slidenum">
              <a:rPr lang="th-TH" altLang="th-TH" sz="1200">
                <a:solidFill>
                  <a:srgbClr val="D38E27"/>
                </a:solidFill>
                <a:latin typeface="Franklin Gothic Book" pitchFamily="34" charset="0"/>
                <a:cs typeface="LilyUPC" panose="020B0604020202020204" pitchFamily="34" charset="-34"/>
              </a:rPr>
              <a:pPr eaLnBrk="1" hangingPunct="1"/>
              <a:t>10</a:t>
            </a:fld>
            <a:endParaRPr lang="th-TH" altLang="th-TH" sz="1200">
              <a:solidFill>
                <a:srgbClr val="D38E27"/>
              </a:solidFill>
              <a:latin typeface="Franklin Gothic Book" pitchFamily="34" charset="0"/>
              <a:cs typeface="LilyUPC" panose="020B0604020202020204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031" y="0"/>
            <a:ext cx="821918" cy="113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0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08839" y="0"/>
            <a:ext cx="7795181" cy="213755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กรอบประเด็นนโยบายและตัวชี้วัดการตรวจราชการ </a:t>
            </a:r>
            <a:br>
              <a:rPr lang="th-TH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การติดตาม ตรวจสอบและประเมินผล</a:t>
            </a: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การจัดการศึกษา</a:t>
            </a:r>
            <a:b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</a:t>
            </a: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กระทรวงศึกษาธิการ </a:t>
            </a:r>
            <a:r>
              <a:rPr lang="th-TH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ประจำปี</a:t>
            </a: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</a:t>
            </a:r>
            <a:r>
              <a:rPr lang="th-TH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๒๕๖๑</a:t>
            </a: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</a:t>
            </a:r>
            <a:endParaRPr lang="th-TH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8067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65555C-EB54-42AD-903C-719EF55C4858}" type="slidenum">
              <a:rPr lang="th-TH" altLang="th-TH" sz="1200">
                <a:solidFill>
                  <a:srgbClr val="D38E27"/>
                </a:solidFill>
                <a:latin typeface="Franklin Gothic Book" pitchFamily="34" charset="0"/>
                <a:cs typeface="LilyUPC" panose="020B0604020202020204" pitchFamily="34" charset="-34"/>
              </a:rPr>
              <a:pPr eaLnBrk="1" hangingPunct="1"/>
              <a:t>11</a:t>
            </a:fld>
            <a:endParaRPr lang="th-TH" altLang="th-TH" sz="1200">
              <a:solidFill>
                <a:srgbClr val="D38E27"/>
              </a:solidFill>
              <a:latin typeface="Franklin Gothic Book" pitchFamily="34" charset="0"/>
              <a:cs typeface="LilyUPC" panose="020B0604020202020204" pitchFamily="34" charset="-34"/>
            </a:endParaRPr>
          </a:p>
        </p:txBody>
      </p:sp>
      <p:graphicFrame>
        <p:nvGraphicFramePr>
          <p:cNvPr id="5" name="ตัวแทนเนื้อหา 6">
            <a:extLst>
              <a:ext uri="{FF2B5EF4-FFF2-40B4-BE49-F238E27FC236}"/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4419742"/>
              </p:ext>
            </p:extLst>
          </p:nvPr>
        </p:nvGraphicFramePr>
        <p:xfrm>
          <a:off x="296883" y="1638795"/>
          <a:ext cx="11566566" cy="5167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049">
                  <a:extLst>
                    <a:ext uri="{9D8B030D-6E8A-4147-A177-3AD203B41FA5}"/>
                  </a:extLst>
                </a:gridCol>
                <a:gridCol w="4085112">
                  <a:extLst>
                    <a:ext uri="{9D8B030D-6E8A-4147-A177-3AD203B41FA5}"/>
                  </a:extLst>
                </a:gridCol>
                <a:gridCol w="4110830">
                  <a:extLst>
                    <a:ext uri="{9D8B030D-6E8A-4147-A177-3AD203B41FA5}"/>
                  </a:extLst>
                </a:gridCol>
                <a:gridCol w="1565575">
                  <a:extLst>
                    <a:ext uri="{9D8B030D-6E8A-4147-A177-3AD203B41FA5}"/>
                  </a:extLst>
                </a:gridCol>
              </a:tblGrid>
              <a:tr h="390584"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นโยบาย</a:t>
                      </a:r>
                      <a:endParaRPr lang="th-TH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3" marR="9144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ประเด็นการตรวจราชการ</a:t>
                      </a:r>
                      <a:endParaRPr lang="th-TH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3" marR="9144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ตัวชี้วัด</a:t>
                      </a:r>
                      <a:endParaRPr lang="th-TH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3" marR="9144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ผู้รับการตรวจ</a:t>
                      </a:r>
                      <a:endParaRPr lang="th-TH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3" marR="91443" marT="45736" marB="45736" anchor="ctr"/>
                </a:tc>
                <a:extLst>
                  <a:ext uri="{0D108BD9-81ED-4DB2-BD59-A6C34878D82A}"/>
                </a:extLst>
              </a:tr>
              <a:tr h="4680179">
                <a:tc>
                  <a:txBody>
                    <a:bodyPr/>
                    <a:lstStyle/>
                    <a:p>
                      <a:pPr lvl="0"/>
                      <a:r>
                        <a:rPr lang="th-TH" sz="22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1. การยกระดับคุณภาพการศึกษา </a:t>
                      </a:r>
                      <a:endParaRPr lang="en-US" sz="2200" dirty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52833" marR="52833" marT="26431" marB="26431"/>
                </a:tc>
                <a:tc>
                  <a:txBody>
                    <a:bodyPr/>
                    <a:lstStyle/>
                    <a:p>
                      <a:pPr marR="21590" indent="6350" algn="thaiDist">
                        <a:lnSpc>
                          <a:spcPct val="111000"/>
                        </a:lnSpc>
                        <a:spcAft>
                          <a:spcPts val="0"/>
                        </a:spcAft>
                        <a:tabLst>
                          <a:tab pos="21590" algn="l"/>
                          <a:tab pos="810260" algn="l"/>
                          <a:tab pos="1461770" algn="l"/>
                          <a:tab pos="1663065" algn="l"/>
                        </a:tabLst>
                      </a:pPr>
                      <a:r>
                        <a:rPr lang="th-TH" sz="2200" b="1" kern="0" spc="-30" dirty="0" smtClean="0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1.1</a:t>
                      </a:r>
                      <a:r>
                        <a:rPr lang="th-TH" sz="2200" b="1" kern="0" spc="-30" baseline="0" dirty="0" smtClean="0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th-TH" sz="2200" b="1" kern="0" spc="-30" dirty="0" smtClean="0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การยกระดับคะแนน </a:t>
                      </a:r>
                      <a:r>
                        <a:rPr lang="en-US" sz="2200" b="1" kern="0" spc="-30" dirty="0" smtClean="0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O-NET/N-NET/V-NET</a:t>
                      </a:r>
                      <a:endParaRPr lang="th-TH" sz="2200" b="1" kern="0" spc="-30" dirty="0" smtClean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ea typeface="Times New Roman" panose="02020603050405020304" pitchFamily="18" charset="0"/>
                        <a:cs typeface="TH SarabunIT๙" panose="020B0500040200020003" pitchFamily="34" charset="-34"/>
                      </a:endParaRPr>
                    </a:p>
                    <a:p>
                      <a:pPr marR="21590" indent="6350" algn="thaiDist">
                        <a:lnSpc>
                          <a:spcPct val="111000"/>
                        </a:lnSpc>
                        <a:spcAft>
                          <a:spcPts val="0"/>
                        </a:spcAft>
                        <a:tabLst>
                          <a:tab pos="21590" algn="l"/>
                          <a:tab pos="810260" algn="l"/>
                          <a:tab pos="1461770" algn="l"/>
                          <a:tab pos="1663065" algn="l"/>
                        </a:tabLst>
                      </a:pPr>
                      <a:r>
                        <a:rPr lang="th-TH" sz="2200" dirty="0" smtClean="0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      1.1.1 การตรวจสอบ/วิเคราะห์จุดอ่อนจุดแข็ง ทั้งรายกลุ่มสาระและรายสาระ </a:t>
                      </a:r>
                      <a:r>
                        <a:rPr lang="en-US" sz="2200" dirty="0" smtClean="0"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(</a:t>
                      </a:r>
                      <a:r>
                        <a:rPr lang="th-TH" sz="2200" dirty="0" smtClean="0"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ตัวชี้วัด) </a:t>
                      </a:r>
                    </a:p>
                    <a:p>
                      <a:pPr marR="21590" indent="6350" algn="thaiDi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" algn="l"/>
                          <a:tab pos="810260" algn="l"/>
                          <a:tab pos="1461770" algn="l"/>
                          <a:tab pos="1663065" algn="l"/>
                        </a:tabLst>
                      </a:pPr>
                      <a:endParaRPr lang="th-TH" sz="1200" dirty="0" smtClean="0">
                        <a:effectLst/>
                        <a:latin typeface="TH SarabunIT๙" panose="020B0500040200020003" pitchFamily="34" charset="-34"/>
                        <a:ea typeface="Times New Roman" panose="02020603050405020304" pitchFamily="18" charset="0"/>
                        <a:cs typeface="TH SarabunIT๙" panose="020B0500040200020003" pitchFamily="34" charset="-34"/>
                      </a:endParaRPr>
                    </a:p>
                    <a:p>
                      <a:pPr marR="21590" indent="6350" algn="thaiDist">
                        <a:lnSpc>
                          <a:spcPct val="111000"/>
                        </a:lnSpc>
                        <a:spcAft>
                          <a:spcPts val="0"/>
                        </a:spcAft>
                        <a:tabLst>
                          <a:tab pos="21590" algn="l"/>
                          <a:tab pos="810260" algn="l"/>
                          <a:tab pos="1461770" algn="l"/>
                          <a:tab pos="1663065" algn="l"/>
                        </a:tabLst>
                      </a:pPr>
                      <a:r>
                        <a:rPr lang="th-TH" sz="2200" dirty="0" smtClean="0"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      1.1.2 การจัดกิจกรรมการเรียนการสอน และแก้ปัญหาจุดอ่อน เพื่อพัฒนาจุดแข็งรายสาระ (ตัวชี้วัด)</a:t>
                      </a:r>
                    </a:p>
                    <a:p>
                      <a:pPr marR="21590" indent="6350" algn="thaiDist">
                        <a:lnSpc>
                          <a:spcPct val="111000"/>
                        </a:lnSpc>
                        <a:spcAft>
                          <a:spcPts val="0"/>
                        </a:spcAft>
                        <a:tabLst>
                          <a:tab pos="21590" algn="l"/>
                          <a:tab pos="810260" algn="l"/>
                          <a:tab pos="1461770" algn="l"/>
                          <a:tab pos="1663065" algn="l"/>
                        </a:tabLst>
                      </a:pPr>
                      <a:endParaRPr lang="th-TH" sz="2200" dirty="0" smtClean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R="21590" indent="6350" algn="thaiDist">
                        <a:lnSpc>
                          <a:spcPct val="111000"/>
                        </a:lnSpc>
                        <a:spcAft>
                          <a:spcPts val="0"/>
                        </a:spcAft>
                        <a:tabLst>
                          <a:tab pos="21590" algn="l"/>
                          <a:tab pos="810260" algn="l"/>
                          <a:tab pos="1461770" algn="l"/>
                          <a:tab pos="1663065" algn="l"/>
                        </a:tabLst>
                      </a:pPr>
                      <a:endParaRPr lang="en-US" sz="1200" dirty="0" smtClean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21590" algn="thaiDist">
                        <a:lnSpc>
                          <a:spcPct val="1110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170305" algn="l"/>
                        </a:tabLst>
                      </a:pPr>
                      <a:r>
                        <a:rPr lang="th-TH" sz="2200" spc="0" dirty="0" smtClean="0"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       1.1.3 </a:t>
                      </a:r>
                      <a:r>
                        <a:rPr lang="th-TH" sz="2200" spc="-30" dirty="0" smtClean="0"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การกำหนดเป้าหมาย การ</a:t>
                      </a:r>
                      <a:r>
                        <a:rPr lang="th-TH" sz="2200" kern="0" spc="-30" baseline="0" dirty="0" smtClean="0"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ยกระดับค่าเฉลี่ย </a:t>
                      </a:r>
                      <a:r>
                        <a:rPr lang="th-TH" sz="2200" kern="0" spc="0" baseline="0" dirty="0" smtClean="0"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/>
                      </a:r>
                      <a:br>
                        <a:rPr lang="th-TH" sz="2200" kern="0" spc="0" baseline="0" dirty="0" smtClean="0"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</a:br>
                      <a:r>
                        <a:rPr lang="en-US" sz="2200" kern="0" spc="0" baseline="0" dirty="0" smtClean="0"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O-NET</a:t>
                      </a:r>
                      <a:r>
                        <a:rPr lang="en-US" sz="2200" kern="0" spc="-70" baseline="0" dirty="0" smtClean="0"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/N-NET/V-NET</a:t>
                      </a:r>
                      <a:r>
                        <a:rPr lang="th-TH" sz="2200" kern="0" spc="-70" baseline="0" dirty="0" smtClean="0"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th-TH" sz="2200" dirty="0" smtClean="0"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ตามแนวทางกำหนดมาตรฐานการศึกษาของสถานศึกษา ซึ่งออกตามกฎกระทรวง             ว่าด้วยหลักเกณฑ์และวิธีการ การประกันคุณภาพการศึกษา</a:t>
                      </a:r>
                    </a:p>
                  </a:txBody>
                  <a:tcPr marL="52833" marR="52833" marT="26431" marB="26431"/>
                </a:tc>
                <a:tc>
                  <a:txBody>
                    <a:bodyPr/>
                    <a:lstStyle/>
                    <a:p>
                      <a:pPr marL="263525" indent="-263525" algn="thaiDist">
                        <a:spcAft>
                          <a:spcPts val="0"/>
                        </a:spcAft>
                      </a:pPr>
                      <a:endParaRPr lang="en-US" sz="2200" b="0" dirty="0" smtClean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  <a:p>
                      <a:pPr marL="263525" indent="-263525" algn="thaiDist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n-US" sz="2200" b="0" kern="0" spc="-3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KPI : </a:t>
                      </a:r>
                      <a:r>
                        <a:rPr lang="th-TH" sz="2200" b="0" kern="0" spc="-3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สถานศึกษา ได้ตรวจสอบ/วิเคราะห์จุดอ่อนจุดแข็ง</a:t>
                      </a:r>
                      <a:r>
                        <a:rPr lang="th-TH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th-TH" sz="2200" b="0" kern="0" spc="-5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ทั้งรายกลุ่มสาระและรายสาระ (ตัวชี้วัด) ร้อยละ 100</a:t>
                      </a:r>
                    </a:p>
                    <a:p>
                      <a:pPr marL="263525" indent="-263525" algn="thaiDist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endParaRPr lang="th-TH" sz="1200" b="0" dirty="0" smtClean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  <a:p>
                      <a:pPr marL="263525" indent="-263525" algn="thaiDist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n-US" sz="2200" b="0" spc="8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KPI : </a:t>
                      </a:r>
                      <a:r>
                        <a:rPr lang="th-TH" sz="2200" b="0" spc="8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สถานศึกษา ได้จัดกิจกรรมการเรียนการสอน </a:t>
                      </a:r>
                      <a:r>
                        <a:rPr lang="th-TH" sz="2200" b="0" spc="8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th-TH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และแก้ปัญหาจุดอ่อน เพื่อพัฒนาจุดแข็งรายสาระ (ตัวชี้วัด)ร้อยละ 100</a:t>
                      </a:r>
                    </a:p>
                    <a:p>
                      <a:pPr marL="263525" indent="-263525" algn="thaiDist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endParaRPr lang="th-TH" sz="1200" b="0" dirty="0" smtClean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  <a:p>
                      <a:pPr marL="263525" indent="-263525" algn="thaiDist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KPI : </a:t>
                      </a:r>
                      <a:r>
                        <a:rPr lang="th-TH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สถานศึกษา มีการกำหนดเป้าหมาย การยกระดับค่าเฉลี่ย </a:t>
                      </a:r>
                      <a:r>
                        <a:rPr lang="en-US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O-NET/N-NET/V-NET</a:t>
                      </a:r>
                      <a:r>
                        <a:rPr lang="th-TH" sz="2200" b="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th-TH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ตามแนวทางกำหนดมาตรฐานการศึกษาของสถานศึกษา ซึ่งออกตามกฎกระทรวงว่าด้วยหลักเกณฑ์และวิธีการ    </a:t>
                      </a:r>
                      <a:r>
                        <a:rPr lang="th-TH" sz="2200" b="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th-TH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การประกันคุณภาพการศึกษา ร้อยละ 100</a:t>
                      </a:r>
                    </a:p>
                  </a:txBody>
                  <a:tcPr marL="52833" marR="52833" marT="26431" marB="26431"/>
                </a:tc>
                <a:tc>
                  <a:txBody>
                    <a:bodyPr/>
                    <a:lstStyle/>
                    <a:p>
                      <a:pPr marL="263525" indent="-263525" algn="ctr">
                        <a:spcAft>
                          <a:spcPts val="0"/>
                        </a:spcAft>
                      </a:pPr>
                      <a:r>
                        <a:rPr lang="th-TH" sz="2200" b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สพฐ</a:t>
                      </a:r>
                      <a:r>
                        <a:rPr lang="th-TH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.</a:t>
                      </a:r>
                    </a:p>
                    <a:p>
                      <a:pPr marL="263525" indent="-263525" algn="ctr">
                        <a:spcAft>
                          <a:spcPts val="0"/>
                        </a:spcAft>
                      </a:pPr>
                      <a:r>
                        <a:rPr lang="th-TH" sz="2200" b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สช</a:t>
                      </a:r>
                      <a:r>
                        <a:rPr lang="th-TH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.</a:t>
                      </a:r>
                    </a:p>
                    <a:p>
                      <a:pPr marL="263525" indent="-263525" algn="ctr">
                        <a:spcAft>
                          <a:spcPts val="0"/>
                        </a:spcAft>
                      </a:pPr>
                      <a:r>
                        <a:rPr lang="th-TH" sz="2200" b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กศน</a:t>
                      </a:r>
                      <a:r>
                        <a:rPr lang="th-TH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.</a:t>
                      </a:r>
                    </a:p>
                    <a:p>
                      <a:pPr marL="263525" indent="-263525" algn="ctr">
                        <a:spcAft>
                          <a:spcPts val="0"/>
                        </a:spcAft>
                      </a:pPr>
                      <a:r>
                        <a:rPr lang="th-TH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สอศ.</a:t>
                      </a:r>
                    </a:p>
                    <a:p>
                      <a:pPr marL="263525" indent="-263525" algn="ctr">
                        <a:spcAft>
                          <a:spcPts val="0"/>
                        </a:spcAft>
                      </a:pPr>
                      <a:r>
                        <a:rPr lang="th-TH" sz="2200" b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สกอ</a:t>
                      </a:r>
                      <a:r>
                        <a:rPr lang="th-TH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.</a:t>
                      </a:r>
                      <a:endParaRPr lang="en-US" sz="2200" b="0" dirty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</a:txBody>
                  <a:tcPr marL="52833" marR="52833" marT="26431" marB="26431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137" y="97122"/>
            <a:ext cx="996680" cy="137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8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08839" y="0"/>
            <a:ext cx="7795181" cy="216131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กรอบประเด็นนโยบายและตัวชี้วัดการตรวจราชการ </a:t>
            </a:r>
            <a:b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การติดตาม ตรวจสอบและประเมินผล</a:t>
            </a:r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การจัดการศึกษา</a:t>
            </a:r>
            <a:b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</a:t>
            </a:r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กระทรวงศึกษาธิการ </a:t>
            </a:r>
            <a: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ประจำปี</a:t>
            </a:r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๒๕๖๐</a:t>
            </a:r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</a:t>
            </a:r>
            <a:endParaRPr lang="th-TH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8067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65555C-EB54-42AD-903C-719EF55C4858}" type="slidenum">
              <a:rPr lang="th-TH" altLang="th-TH" sz="1200">
                <a:solidFill>
                  <a:srgbClr val="D38E27"/>
                </a:solidFill>
                <a:latin typeface="Franklin Gothic Book" pitchFamily="34" charset="0"/>
                <a:cs typeface="LilyUPC" panose="020B0604020202020204" pitchFamily="34" charset="-34"/>
              </a:rPr>
              <a:pPr eaLnBrk="1" hangingPunct="1"/>
              <a:t>12</a:t>
            </a:fld>
            <a:endParaRPr lang="th-TH" altLang="th-TH" sz="1200">
              <a:solidFill>
                <a:srgbClr val="D38E27"/>
              </a:solidFill>
              <a:latin typeface="Franklin Gothic Book" pitchFamily="34" charset="0"/>
              <a:cs typeface="LilyUPC" panose="020B0604020202020204" pitchFamily="34" charset="-34"/>
            </a:endParaRPr>
          </a:p>
        </p:txBody>
      </p:sp>
      <p:graphicFrame>
        <p:nvGraphicFramePr>
          <p:cNvPr id="5" name="ตัวแทนเนื้อหา 6">
            <a:extLst>
              <a:ext uri="{FF2B5EF4-FFF2-40B4-BE49-F238E27FC236}"/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2657783"/>
              </p:ext>
            </p:extLst>
          </p:nvPr>
        </p:nvGraphicFramePr>
        <p:xfrm>
          <a:off x="225631" y="1721923"/>
          <a:ext cx="11519065" cy="4887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342">
                  <a:extLst>
                    <a:ext uri="{9D8B030D-6E8A-4147-A177-3AD203B41FA5}"/>
                  </a:extLst>
                </a:gridCol>
                <a:gridCol w="3870804">
                  <a:extLst>
                    <a:ext uri="{9D8B030D-6E8A-4147-A177-3AD203B41FA5}"/>
                  </a:extLst>
                </a:gridCol>
                <a:gridCol w="4631376">
                  <a:extLst>
                    <a:ext uri="{9D8B030D-6E8A-4147-A177-3AD203B41FA5}"/>
                  </a:extLst>
                </a:gridCol>
                <a:gridCol w="1567543">
                  <a:extLst>
                    <a:ext uri="{9D8B030D-6E8A-4147-A177-3AD203B41FA5}"/>
                  </a:extLst>
                </a:gridCol>
              </a:tblGrid>
              <a:tr h="575636"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นโยบาย</a:t>
                      </a:r>
                      <a:endParaRPr lang="th-TH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3" marR="9144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ประเด็นการตรวจราชการ</a:t>
                      </a:r>
                      <a:endParaRPr lang="th-TH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3" marR="9144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ตัวชี้วัด</a:t>
                      </a:r>
                      <a:endParaRPr lang="th-TH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3" marR="9144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ผู้รับการตรวจ</a:t>
                      </a:r>
                      <a:endParaRPr lang="th-TH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3" marR="91443" marT="45736" marB="45736" anchor="ctr"/>
                </a:tc>
                <a:extLst>
                  <a:ext uri="{0D108BD9-81ED-4DB2-BD59-A6C34878D82A}"/>
                </a:extLst>
              </a:tr>
              <a:tr h="4312054">
                <a:tc>
                  <a:txBody>
                    <a:bodyPr/>
                    <a:lstStyle/>
                    <a:p>
                      <a:pPr lvl="0"/>
                      <a:r>
                        <a:rPr lang="th-TH" sz="22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1. การยกระดับคุณภาพการศึกษา </a:t>
                      </a:r>
                      <a:endParaRPr lang="en-US" sz="2200" dirty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52833" marR="52833" marT="26431" marB="26431"/>
                </a:tc>
                <a:tc>
                  <a:txBody>
                    <a:bodyPr/>
                    <a:lstStyle/>
                    <a:p>
                      <a:pPr marL="21590" algn="thaiDist">
                        <a:lnSpc>
                          <a:spcPct val="1110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170305" algn="l"/>
                        </a:tabLst>
                      </a:pPr>
                      <a:r>
                        <a:rPr lang="th-TH" sz="2200" b="1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1.2 การยกระดับคะแนนเฉลี่ย </a:t>
                      </a:r>
                      <a:r>
                        <a:rPr lang="en-US" sz="2200" b="1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PISA</a:t>
                      </a:r>
                    </a:p>
                    <a:p>
                      <a:pPr marL="21590" algn="thaiDist">
                        <a:lnSpc>
                          <a:spcPct val="1110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170305" algn="l"/>
                        </a:tabLst>
                      </a:pPr>
                      <a:r>
                        <a:rPr lang="en-US" sz="2200" spc="70" baseline="0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1.2.1 </a:t>
                      </a:r>
                      <a:r>
                        <a:rPr lang="th-TH" sz="2200" spc="70" baseline="0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การเตรียมความพร้อมของครูเพื่อรองรับ </a:t>
                      </a:r>
                      <a:r>
                        <a:rPr lang="th-TH" sz="2200" spc="-30" baseline="0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การทดสอบ </a:t>
                      </a:r>
                      <a:r>
                        <a:rPr lang="en-US" sz="2200" spc="-30" baseline="0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PISA (</a:t>
                      </a:r>
                      <a:r>
                        <a:rPr lang="th-TH" sz="2200" spc="-30" baseline="0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เช่น การศึกษาเรียนรู้แบบทดสอบ </a:t>
                      </a:r>
                      <a:r>
                        <a:rPr lang="en-US" sz="2200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PISA)</a:t>
                      </a:r>
                      <a:endParaRPr lang="th-TH" sz="2200" dirty="0" smtClean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21590" algn="l">
                        <a:lnSpc>
                          <a:spcPct val="1110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170305" algn="l"/>
                        </a:tabLst>
                      </a:pPr>
                      <a:endParaRPr lang="en-US" sz="2200" dirty="0" smtClean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21590" algn="thaiDist">
                        <a:lnSpc>
                          <a:spcPct val="1110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170305" algn="l"/>
                        </a:tabLst>
                      </a:pPr>
                      <a:r>
                        <a:rPr lang="th-TH" sz="2200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1.2.2 การปรับกระบวนการเรียนการสอน</a:t>
                      </a:r>
                      <a:br>
                        <a:rPr lang="th-TH" sz="2200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</a:br>
                      <a:r>
                        <a:rPr lang="th-TH" sz="2200" baseline="0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ที่สอดคล้องกับการทดสอบ </a:t>
                      </a:r>
                      <a:r>
                        <a:rPr lang="en-US" sz="2200" baseline="0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PISA</a:t>
                      </a:r>
                    </a:p>
                    <a:p>
                      <a:pPr marL="21590" algn="thaiDist">
                        <a:lnSpc>
                          <a:spcPct val="111000"/>
                        </a:lnSpc>
                        <a:spcAft>
                          <a:spcPts val="600"/>
                        </a:spcAft>
                        <a:tabLst>
                          <a:tab pos="900430" algn="l"/>
                          <a:tab pos="1170305" algn="l"/>
                        </a:tabLst>
                      </a:pPr>
                      <a:endParaRPr lang="en-US" sz="2200" dirty="0" smtClean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21590" algn="l">
                        <a:lnSpc>
                          <a:spcPct val="1110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170305" algn="l"/>
                        </a:tabLst>
                      </a:pPr>
                      <a:r>
                        <a:rPr lang="en-US" sz="2200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1.2.3</a:t>
                      </a:r>
                      <a:r>
                        <a:rPr lang="th-TH" sz="2200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การจัดกิจกรรมการเรียนการสอนให้นักเรียนฝึกทำแบบทดสอบตามแนวทางของ </a:t>
                      </a:r>
                      <a:r>
                        <a:rPr lang="en-US" sz="2200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PISA </a:t>
                      </a:r>
                    </a:p>
                  </a:txBody>
                  <a:tcPr marL="52833" marR="52833" marT="26431" marB="26431"/>
                </a:tc>
                <a:tc>
                  <a:txBody>
                    <a:bodyPr/>
                    <a:lstStyle/>
                    <a:p>
                      <a:pPr marL="263525" indent="-26352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endParaRPr lang="en-US" sz="2200" b="0" dirty="0" smtClean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  <a:p>
                      <a:pPr marL="263525" indent="-263525" algn="thaiDist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n-US" sz="2200" b="1" spc="9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KPI : </a:t>
                      </a:r>
                      <a:r>
                        <a:rPr lang="th-TH" sz="2200" b="0" spc="9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สถานศึกษาทุกระดับ ได้เตรียมความพร้อมของครู              </a:t>
                      </a:r>
                      <a:r>
                        <a:rPr lang="th-TH" sz="2200" b="0" spc="-7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เพื่อรองรับการทดสอบ </a:t>
                      </a:r>
                      <a:r>
                        <a:rPr lang="en-US" sz="2200" b="0" spc="-7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PISA (</a:t>
                      </a:r>
                      <a:r>
                        <a:rPr lang="th-TH" sz="2200" b="0" spc="-7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เช่น การศึกษาเรียนรู้</a:t>
                      </a:r>
                      <a:r>
                        <a:rPr lang="th-TH" sz="2200" b="0" spc="-7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แบบทดสอบ</a:t>
                      </a:r>
                      <a:r>
                        <a:rPr lang="th-TH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en-US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PISA) </a:t>
                      </a:r>
                      <a:r>
                        <a:rPr lang="th-TH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ร้อยละ  100</a:t>
                      </a:r>
                    </a:p>
                    <a:p>
                      <a:pPr marL="263525" indent="-26352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endParaRPr lang="th-TH" sz="2200" b="0" dirty="0" smtClean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  <a:p>
                      <a:pPr marL="263525" indent="-263525" algn="l">
                        <a:lnSpc>
                          <a:spcPct val="111000"/>
                        </a:lnSpc>
                        <a:spcAft>
                          <a:spcPts val="600"/>
                        </a:spcAft>
                      </a:pPr>
                      <a:r>
                        <a:rPr lang="en-US" sz="2200" b="1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KPI :  </a:t>
                      </a:r>
                      <a:r>
                        <a:rPr lang="th-TH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สถานศึกษาที่เปิดสอนชั้น ม.3 ได้ปรับกระบวนการเรียนการสอนที่สอดคล้องกับการทดสอบ </a:t>
                      </a:r>
                      <a:r>
                        <a:rPr lang="en-US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PISA </a:t>
                      </a:r>
                      <a:r>
                        <a:rPr lang="th-TH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ร้อยละ  100</a:t>
                      </a:r>
                    </a:p>
                    <a:p>
                      <a:pPr marL="263525" indent="-26352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endParaRPr lang="th-TH" sz="2200" b="0" dirty="0" smtClean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  <a:p>
                      <a:pPr marL="263525" indent="-263525" algn="thaiDist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n-US" sz="2200" b="1" spc="-6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KPI : </a:t>
                      </a:r>
                      <a:r>
                        <a:rPr lang="th-TH" sz="2200" b="0" spc="-6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สถานศึกษาเปิดสอนชั้น ม.3 ได้จัดกิจกรรมการเรียนการสอน</a:t>
                      </a:r>
                      <a:r>
                        <a:rPr lang="th-TH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เพื่อเสริมสร้างประสบการณ์การทดสอบตามแนวทาง                ของการสดสอบ </a:t>
                      </a:r>
                      <a:r>
                        <a:rPr lang="en-US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PISA </a:t>
                      </a:r>
                      <a:r>
                        <a:rPr lang="th-TH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แก่ผู้เรียน ร้อยละ 100</a:t>
                      </a:r>
                    </a:p>
                  </a:txBody>
                  <a:tcPr marL="52833" marR="52833" marT="26431" marB="26431"/>
                </a:tc>
                <a:tc>
                  <a:txBody>
                    <a:bodyPr/>
                    <a:lstStyle/>
                    <a:p>
                      <a:pPr marL="263525" indent="-263525" algn="ctr">
                        <a:spcAft>
                          <a:spcPts val="0"/>
                        </a:spcAft>
                      </a:pPr>
                      <a:r>
                        <a:rPr lang="th-TH" sz="2200" b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สพฐ</a:t>
                      </a:r>
                      <a:r>
                        <a:rPr lang="th-TH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.</a:t>
                      </a:r>
                    </a:p>
                    <a:p>
                      <a:pPr marL="263525" indent="-263525" algn="ctr">
                        <a:spcAft>
                          <a:spcPts val="0"/>
                        </a:spcAft>
                      </a:pPr>
                      <a:r>
                        <a:rPr lang="th-TH" sz="2200" b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สช</a:t>
                      </a:r>
                      <a:r>
                        <a:rPr lang="th-TH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.</a:t>
                      </a:r>
                    </a:p>
                    <a:p>
                      <a:pPr marL="263525" indent="-263525" algn="ctr">
                        <a:spcAft>
                          <a:spcPts val="0"/>
                        </a:spcAft>
                      </a:pPr>
                      <a:r>
                        <a:rPr lang="th-TH" sz="2200" b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สกอ</a:t>
                      </a:r>
                      <a:r>
                        <a:rPr lang="th-TH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.</a:t>
                      </a:r>
                      <a:endParaRPr lang="en-US" sz="2200" b="0" dirty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</a:txBody>
                  <a:tcPr marL="52833" marR="52833" marT="26431" marB="26431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40" y="97120"/>
            <a:ext cx="104347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0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08839" y="0"/>
            <a:ext cx="7795181" cy="216131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กรอบประเด็นนโยบายและตัวชี้วัดการตรวจราชการ </a:t>
            </a:r>
            <a:b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การติดตาม ตรวจสอบและประเมินผล</a:t>
            </a:r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การจัดการศึกษา</a:t>
            </a:r>
            <a:b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</a:t>
            </a:r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กระทรวงศึกษาธิการ </a:t>
            </a:r>
            <a: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ประจำปี</a:t>
            </a:r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๒๕๖๐</a:t>
            </a:r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</a:t>
            </a:r>
            <a:endParaRPr lang="th-TH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8067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65555C-EB54-42AD-903C-719EF55C4858}" type="slidenum">
              <a:rPr lang="th-TH" altLang="th-TH" sz="1200">
                <a:solidFill>
                  <a:srgbClr val="D38E27"/>
                </a:solidFill>
                <a:latin typeface="Franklin Gothic Book" pitchFamily="34" charset="0"/>
                <a:cs typeface="LilyUPC" panose="020B0604020202020204" pitchFamily="34" charset="-34"/>
              </a:rPr>
              <a:pPr eaLnBrk="1" hangingPunct="1"/>
              <a:t>13</a:t>
            </a:fld>
            <a:endParaRPr lang="th-TH" altLang="th-TH" sz="1200">
              <a:solidFill>
                <a:srgbClr val="D38E27"/>
              </a:solidFill>
              <a:latin typeface="Franklin Gothic Book" pitchFamily="34" charset="0"/>
              <a:cs typeface="LilyUPC" panose="020B0604020202020204" pitchFamily="34" charset="-34"/>
            </a:endParaRPr>
          </a:p>
        </p:txBody>
      </p:sp>
      <p:graphicFrame>
        <p:nvGraphicFramePr>
          <p:cNvPr id="5" name="ตัวแทนเนื้อหา 6">
            <a:extLst>
              <a:ext uri="{FF2B5EF4-FFF2-40B4-BE49-F238E27FC236}"/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458788"/>
              </p:ext>
            </p:extLst>
          </p:nvPr>
        </p:nvGraphicFramePr>
        <p:xfrm>
          <a:off x="201881" y="1721923"/>
          <a:ext cx="11780322" cy="4887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2703">
                  <a:extLst>
                    <a:ext uri="{9D8B030D-6E8A-4147-A177-3AD203B41FA5}"/>
                  </a:extLst>
                </a:gridCol>
                <a:gridCol w="3583691">
                  <a:extLst>
                    <a:ext uri="{9D8B030D-6E8A-4147-A177-3AD203B41FA5}"/>
                  </a:extLst>
                </a:gridCol>
                <a:gridCol w="4607626">
                  <a:extLst>
                    <a:ext uri="{9D8B030D-6E8A-4147-A177-3AD203B41FA5}"/>
                  </a:extLst>
                </a:gridCol>
                <a:gridCol w="1876302">
                  <a:extLst>
                    <a:ext uri="{9D8B030D-6E8A-4147-A177-3AD203B41FA5}"/>
                  </a:extLst>
                </a:gridCol>
              </a:tblGrid>
              <a:tr h="575636"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นโยบาย</a:t>
                      </a:r>
                      <a:endParaRPr lang="th-TH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3" marR="9144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ประเด็นการตรวจราชการ</a:t>
                      </a:r>
                      <a:endParaRPr lang="th-TH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3" marR="9144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ตัวชี้วัด</a:t>
                      </a:r>
                      <a:endParaRPr lang="th-TH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3" marR="9144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ผู้รับการตรวจ</a:t>
                      </a:r>
                      <a:endParaRPr lang="th-TH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3" marR="91443" marT="45736" marB="45736" anchor="ctr"/>
                </a:tc>
                <a:extLst>
                  <a:ext uri="{0D108BD9-81ED-4DB2-BD59-A6C34878D82A}"/>
                </a:extLst>
              </a:tr>
              <a:tr h="43120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๒. การจัดการศึกษาปฐมวัย </a:t>
                      </a:r>
                      <a:endParaRPr lang="en-US" sz="2400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lvl="0"/>
                      <a:endParaRPr lang="en-US" sz="2400" dirty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52833" marR="52833" marT="26431" marB="26431"/>
                </a:tc>
                <a:tc>
                  <a:txBody>
                    <a:bodyPr/>
                    <a:lstStyle/>
                    <a:p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การเข้าถึงโอกาสทางการศึกษาปฐมวัย</a:t>
                      </a:r>
                      <a:endParaRPr lang="en-US" sz="2400" b="1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21590" algn="thaiDist">
                        <a:lnSpc>
                          <a:spcPct val="1110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170305" algn="l"/>
                        </a:tabLst>
                      </a:pPr>
                      <a:endParaRPr lang="en-US" sz="2400" dirty="0" smtClean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52833" marR="52833" marT="26431" marB="26431"/>
                </a:tc>
                <a:tc>
                  <a:txBody>
                    <a:bodyPr/>
                    <a:lstStyle/>
                    <a:p>
                      <a:pPr marL="263525" indent="-263525" algn="thaiDist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KPI 1 : </a:t>
                      </a:r>
                      <a:r>
                        <a:rPr lang="th-TH" sz="24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สัดส่วนนักเรียนปฐมวัย (๓ – ๕ ปี) ต่อ</a:t>
                      </a:r>
                      <a:r>
                        <a:rPr lang="th-TH" sz="2400" b="0" kern="0" spc="-5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ประชากรกลุ่มอายุ ๓ – ๕ ปี ไม่น้อยกว่า ร้อยละ 90</a:t>
                      </a:r>
                    </a:p>
                    <a:p>
                      <a:pPr marL="263525" indent="-263525" algn="thaiDist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n-US" sz="2400" b="1" spc="-5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KPI 2 : </a:t>
                      </a:r>
                      <a:r>
                        <a:rPr lang="th-TH" sz="2400" b="0" spc="-5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สถานศึกษามีการจัดทำระบบป้องกันภัยทั้งภายใน</a:t>
                      </a:r>
                      <a:r>
                        <a:rPr lang="th-TH" sz="24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และภายนอกสถานศึกษา ร้อยละ ๑๐๐</a:t>
                      </a:r>
                    </a:p>
                    <a:p>
                      <a:pPr marL="263525" indent="-26352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endParaRPr lang="en-US" sz="2400" b="0" dirty="0" smtClean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</a:txBody>
                  <a:tcPr marL="52833" marR="52833" marT="26431" marB="26431"/>
                </a:tc>
                <a:tc>
                  <a:txBody>
                    <a:bodyPr/>
                    <a:lstStyle/>
                    <a:p>
                      <a:pPr marL="263525" indent="-263525" algn="l">
                        <a:spcAft>
                          <a:spcPts val="0"/>
                        </a:spcAft>
                      </a:pPr>
                      <a:r>
                        <a:rPr lang="th-TH" sz="24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มท./</a:t>
                      </a:r>
                      <a:r>
                        <a:rPr lang="th-TH" sz="2400" b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สพฐ</a:t>
                      </a:r>
                      <a:r>
                        <a:rPr lang="th-TH" sz="24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./</a:t>
                      </a:r>
                      <a:r>
                        <a:rPr lang="th-TH" sz="2400" b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สช</a:t>
                      </a:r>
                      <a:r>
                        <a:rPr lang="th-TH" sz="24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./</a:t>
                      </a:r>
                      <a:r>
                        <a:rPr lang="th-TH" sz="2400" b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สกอ</a:t>
                      </a:r>
                      <a:r>
                        <a:rPr lang="th-TH" sz="24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.</a:t>
                      </a:r>
                    </a:p>
                    <a:p>
                      <a:pPr marL="263525" indent="-263525" algn="l">
                        <a:spcAft>
                          <a:spcPts val="0"/>
                        </a:spcAft>
                      </a:pPr>
                      <a:endParaRPr lang="th-TH" sz="2400" b="0" dirty="0" smtClean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  <a:p>
                      <a:pPr marL="263525" indent="-263525" algn="l">
                        <a:spcAft>
                          <a:spcPts val="0"/>
                        </a:spcAft>
                      </a:pPr>
                      <a:r>
                        <a:rPr lang="th-TH" sz="2400" b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สพฐ</a:t>
                      </a:r>
                      <a:r>
                        <a:rPr lang="th-TH" sz="24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./</a:t>
                      </a:r>
                      <a:r>
                        <a:rPr lang="th-TH" sz="2400" b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สช</a:t>
                      </a:r>
                      <a:r>
                        <a:rPr lang="th-TH" sz="24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./</a:t>
                      </a:r>
                      <a:r>
                        <a:rPr lang="th-TH" sz="2400" b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สกอ</a:t>
                      </a:r>
                      <a:r>
                        <a:rPr lang="th-TH" sz="24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.</a:t>
                      </a:r>
                      <a:endParaRPr lang="en-US" sz="2400" b="0" dirty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</a:txBody>
                  <a:tcPr marL="52833" marR="52833" marT="26431" marB="26431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03" y="97120"/>
            <a:ext cx="104347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5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08839" y="0"/>
            <a:ext cx="7795181" cy="216131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กรอบประเด็นนโยบายและตัวชี้วัดการตรวจราชการ </a:t>
            </a:r>
            <a:b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การติดตาม ตรวจสอบและประเมินผล</a:t>
            </a:r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การจัดการศึกษา</a:t>
            </a:r>
            <a:b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</a:t>
            </a:r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กระทรวงศึกษาธิการ </a:t>
            </a:r>
            <a: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ประจำปี</a:t>
            </a:r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๒๕๖๐</a:t>
            </a:r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</a:t>
            </a:r>
            <a:endParaRPr lang="th-TH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8067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65555C-EB54-42AD-903C-719EF55C4858}" type="slidenum">
              <a:rPr lang="th-TH" altLang="th-TH" sz="1200">
                <a:solidFill>
                  <a:srgbClr val="D38E27"/>
                </a:solidFill>
                <a:latin typeface="Franklin Gothic Book" pitchFamily="34" charset="0"/>
                <a:cs typeface="LilyUPC" panose="020B0604020202020204" pitchFamily="34" charset="-34"/>
              </a:rPr>
              <a:pPr eaLnBrk="1" hangingPunct="1"/>
              <a:t>14</a:t>
            </a:fld>
            <a:endParaRPr lang="th-TH" altLang="th-TH" sz="1200">
              <a:solidFill>
                <a:srgbClr val="D38E27"/>
              </a:solidFill>
              <a:latin typeface="Franklin Gothic Book" pitchFamily="34" charset="0"/>
              <a:cs typeface="LilyUPC" panose="020B0604020202020204" pitchFamily="34" charset="-34"/>
            </a:endParaRPr>
          </a:p>
        </p:txBody>
      </p:sp>
      <p:graphicFrame>
        <p:nvGraphicFramePr>
          <p:cNvPr id="5" name="ตัวแทนเนื้อหา 6">
            <a:extLst>
              <a:ext uri="{FF2B5EF4-FFF2-40B4-BE49-F238E27FC236}"/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5699595"/>
              </p:ext>
            </p:extLst>
          </p:nvPr>
        </p:nvGraphicFramePr>
        <p:xfrm>
          <a:off x="225631" y="1705232"/>
          <a:ext cx="11685320" cy="5056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805">
                  <a:extLst>
                    <a:ext uri="{9D8B030D-6E8A-4147-A177-3AD203B41FA5}"/>
                  </a:extLst>
                </a:gridCol>
                <a:gridCol w="3515096">
                  <a:extLst>
                    <a:ext uri="{9D8B030D-6E8A-4147-A177-3AD203B41FA5}"/>
                  </a:extLst>
                </a:gridCol>
                <a:gridCol w="4702629">
                  <a:extLst>
                    <a:ext uri="{9D8B030D-6E8A-4147-A177-3AD203B41FA5}"/>
                  </a:extLst>
                </a:gridCol>
                <a:gridCol w="1448790">
                  <a:extLst>
                    <a:ext uri="{9D8B030D-6E8A-4147-A177-3AD203B41FA5}"/>
                  </a:extLst>
                </a:gridCol>
              </a:tblGrid>
              <a:tr h="577543"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นโยบาย</a:t>
                      </a:r>
                      <a:endParaRPr lang="th-TH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3" marR="9144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ประเด็นการตรวจราชการ</a:t>
                      </a:r>
                      <a:endParaRPr lang="th-TH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3" marR="9144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ตัวชี้วัด</a:t>
                      </a:r>
                      <a:endParaRPr lang="th-TH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3" marR="9144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ผู้รับการตรวจ</a:t>
                      </a:r>
                      <a:endParaRPr lang="th-TH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3" marR="91443" marT="45736" marB="45736" anchor="ctr"/>
                </a:tc>
                <a:extLst>
                  <a:ext uri="{0D108BD9-81ED-4DB2-BD59-A6C34878D82A}"/>
                </a:extLst>
              </a:tr>
              <a:tr h="4478674">
                <a:tc>
                  <a:txBody>
                    <a:bodyPr/>
                    <a:lstStyle/>
                    <a:p>
                      <a:pPr lvl="0"/>
                      <a:r>
                        <a:rPr lang="th-TH" sz="2400" b="1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๓. </a:t>
                      </a:r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การพัฒนาทักษะภาษาอังกฤษ</a:t>
                      </a:r>
                      <a:endParaRPr lang="en-US" sz="2400" b="1" dirty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52833" marR="52833" marT="26431" marB="26431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3.1 การขยายผลการอบรมโครงการ </a:t>
                      </a:r>
                      <a:r>
                        <a:rPr lang="en-US" sz="2400" b="1" kern="1200" spc="-50" baseline="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Boot Camp </a:t>
                      </a:r>
                      <a:r>
                        <a:rPr lang="th-TH" sz="2400" b="1" kern="1200" spc="-50" baseline="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และการจัดการอบรมขยายผล</a:t>
                      </a:r>
                      <a:r>
                        <a:rPr lang="th-TH" sz="2400" b="1" kern="1200" spc="-30" baseline="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ให้โรงเรียนเครือข่ายของ </a:t>
                      </a:r>
                      <a:r>
                        <a:rPr lang="en-US" sz="2400" b="1" kern="1200" spc="-30" baseline="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Master Trainer </a:t>
                      </a:r>
                      <a:r>
                        <a:rPr lang="th-TH" sz="2400" b="1" kern="1200" spc="-60" baseline="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(ตามโครงการ </a:t>
                      </a:r>
                      <a:r>
                        <a:rPr lang="en-US" sz="2400" b="1" kern="1200" spc="-60" baseline="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Boot Camp</a:t>
                      </a:r>
                      <a:r>
                        <a:rPr lang="th-TH" sz="2400" b="1" kern="1200" spc="-60" baseline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) ในสถานศึกษา </a:t>
                      </a:r>
                      <a:endParaRPr lang="th-TH" sz="2400" b="1" kern="1200" spc="-60" baseline="0" dirty="0" smtClean="0">
                        <a:solidFill>
                          <a:schemeClr val="dk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  <a:p>
                      <a:endParaRPr lang="th-TH" sz="2400" b="1" dirty="0" smtClean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endParaRPr lang="th-TH" sz="2400" b="1" kern="1200" smtClean="0">
                        <a:solidFill>
                          <a:schemeClr val="dk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  <a:p>
                      <a:pPr algn="thaiDist"/>
                      <a:r>
                        <a:rPr lang="th-TH" sz="2400" b="1" kern="120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3.2 </a:t>
                      </a:r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การจัดสภาพแวดล้อมเพื่อส่งเสริมการเรียนรู้ (เช่น ป้ายชื่อต่างๆ ให้มีภาษาอังกฤษควบคู่ภาษาไทย รวมทั้งครู นักเรียน ได้สนทนาภาษาอังกฤษ วันละ 1 ประโยค)</a:t>
                      </a:r>
                      <a:endParaRPr lang="en-US" sz="2400" b="1" dirty="0" smtClean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21590" algn="thaiDist">
                        <a:lnSpc>
                          <a:spcPct val="1110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170305" algn="l"/>
                        </a:tabLst>
                      </a:pPr>
                      <a:endParaRPr lang="en-US" sz="2400" dirty="0" smtClean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52833" marR="52833" marT="26431" marB="26431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en-US" sz="2400" b="1" kern="1200" spc="-60" baseline="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KPI</a:t>
                      </a:r>
                      <a:r>
                        <a:rPr lang="th-TH" sz="2400" b="1" kern="1200" spc="-60" baseline="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 1</a:t>
                      </a:r>
                      <a:r>
                        <a:rPr lang="th-TH" sz="2400" kern="1200" spc="-60" baseline="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 : ผู้ผ่านการอบรมโครงการ </a:t>
                      </a:r>
                      <a:r>
                        <a:rPr lang="en-US" sz="2400" kern="1200" spc="-60" baseline="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Boot</a:t>
                      </a:r>
                      <a:r>
                        <a:rPr lang="th-TH" sz="2400" kern="1200" spc="-60" baseline="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en-US" sz="2400" kern="1200" spc="-60" baseline="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Camp</a:t>
                      </a:r>
                      <a:r>
                        <a:rPr lang="th-TH" sz="2400" kern="1200" spc="-60" baseline="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 ในสถานศึกษา   </a:t>
                      </a:r>
                    </a:p>
                    <a:p>
                      <a:pPr algn="thaiDist"/>
                      <a:r>
                        <a:rPr lang="th-TH" sz="2400" kern="1200" spc="-60" baseline="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       </a:t>
                      </a:r>
                      <a:r>
                        <a:rPr lang="th-TH" sz="2400" kern="120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สามารถนำเทคนิคการเรียนการสอนภาษาอังกฤษ   </a:t>
                      </a:r>
                    </a:p>
                    <a:p>
                      <a:pPr algn="thaiDist"/>
                      <a:r>
                        <a:rPr lang="th-TH" sz="2400" kern="120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      ไปใช้ในการสอน ร้อยละ 80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  <a:p>
                      <a:pPr algn="thaiDist"/>
                      <a:r>
                        <a:rPr lang="en-US" sz="2400" b="1" kern="0" spc="-130" baseline="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KPI</a:t>
                      </a:r>
                      <a:r>
                        <a:rPr lang="th-TH" sz="2400" b="1" kern="0" spc="-130" baseline="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 2 :</a:t>
                      </a:r>
                      <a:r>
                        <a:rPr lang="th-TH" sz="2400" kern="0" spc="-130" baseline="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en-US" sz="2400" kern="0" spc="-130" baseline="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Master Trainer</a:t>
                      </a:r>
                      <a:r>
                        <a:rPr lang="th-TH" sz="2400" kern="0" spc="-130" baseline="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 (ตามโครงการ </a:t>
                      </a:r>
                      <a:r>
                        <a:rPr lang="en-US" sz="2400" kern="0" spc="-130" baseline="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Boot Camp</a:t>
                      </a:r>
                      <a:r>
                        <a:rPr lang="th-TH" sz="2400" kern="0" spc="-130" baseline="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)</a:t>
                      </a:r>
                      <a:r>
                        <a:rPr lang="th-TH" sz="2400" kern="1200" spc="-13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 ในสถานศึกษา </a:t>
                      </a:r>
                    </a:p>
                    <a:p>
                      <a:pPr algn="thaiDist"/>
                      <a:r>
                        <a:rPr lang="th-TH" sz="2400" kern="1200" spc="-13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         </a:t>
                      </a:r>
                      <a:r>
                        <a:rPr lang="th-TH" sz="2400" kern="120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สามารถเป็นครูแกนนำ ร้อยละ 80</a:t>
                      </a:r>
                      <a:endParaRPr lang="en-US" sz="2400" dirty="0" smtClean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263525" marR="0" indent="-263525" algn="thaiDist" defTabSz="914400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 smtClean="0">
                        <a:solidFill>
                          <a:schemeClr val="dk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  <a:p>
                      <a:pPr marL="263525" marR="0" indent="-263525" algn="thaiDist" defTabSz="914400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spc="-30" baseline="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KPI </a:t>
                      </a:r>
                      <a:r>
                        <a:rPr lang="th-TH" sz="2400" b="1" kern="1200" spc="-30" baseline="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: </a:t>
                      </a:r>
                      <a:r>
                        <a:rPr lang="th-TH" sz="2400" kern="1200" spc="-30" baseline="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สถานศึกษาสามารถจัดสภาพแวดล้อมภายในห้องเรียน </a:t>
                      </a:r>
                      <a:r>
                        <a:rPr lang="th-TH" sz="2400" kern="120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และนอกห้องเรียนเพื่อเสริมการเรียนรู้/ทักษะภาษาอังกฤษ ร้อยละ 100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  <a:p>
                      <a:pPr marL="263525" indent="-26352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endParaRPr lang="en-US" sz="2400" b="0" dirty="0" smtClean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</a:txBody>
                  <a:tcPr marL="52833" marR="52833" marT="26431" marB="26431"/>
                </a:tc>
                <a:tc>
                  <a:txBody>
                    <a:bodyPr/>
                    <a:lstStyle/>
                    <a:p>
                      <a:pPr marL="263525" indent="-263525" algn="ctr">
                        <a:spcAft>
                          <a:spcPts val="0"/>
                        </a:spcAft>
                      </a:pPr>
                      <a:r>
                        <a:rPr lang="th-TH" sz="2400" b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สพฐ</a:t>
                      </a:r>
                      <a:r>
                        <a:rPr lang="th-TH" sz="24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.</a:t>
                      </a:r>
                    </a:p>
                    <a:p>
                      <a:pPr marL="263525" indent="-263525" algn="ctr">
                        <a:spcAft>
                          <a:spcPts val="0"/>
                        </a:spcAft>
                      </a:pPr>
                      <a:r>
                        <a:rPr lang="th-TH" sz="2400" b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สช</a:t>
                      </a:r>
                      <a:r>
                        <a:rPr lang="th-TH" sz="24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.</a:t>
                      </a:r>
                    </a:p>
                    <a:p>
                      <a:pPr marL="263525" indent="-263525" algn="ctr">
                        <a:spcAft>
                          <a:spcPts val="0"/>
                        </a:spcAft>
                      </a:pPr>
                      <a:r>
                        <a:rPr lang="th-TH" sz="24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สอศ.</a:t>
                      </a:r>
                    </a:p>
                    <a:p>
                      <a:pPr marL="263525" indent="-263525" algn="ctr">
                        <a:spcAft>
                          <a:spcPts val="0"/>
                        </a:spcAft>
                      </a:pPr>
                      <a:r>
                        <a:rPr lang="th-TH" sz="2400" b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กศน</a:t>
                      </a:r>
                      <a:r>
                        <a:rPr lang="th-TH" sz="24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.</a:t>
                      </a:r>
                    </a:p>
                    <a:p>
                      <a:pPr marL="263525" indent="-263525" algn="ctr">
                        <a:spcAft>
                          <a:spcPts val="0"/>
                        </a:spcAft>
                      </a:pPr>
                      <a:r>
                        <a:rPr lang="th-TH" sz="2400" b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สกอ</a:t>
                      </a:r>
                      <a:r>
                        <a:rPr lang="th-TH" sz="24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.</a:t>
                      </a:r>
                      <a:endParaRPr lang="en-US" sz="2400" b="0" dirty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</a:txBody>
                  <a:tcPr marL="52833" marR="52833" marT="26431" marB="26431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89" y="156498"/>
            <a:ext cx="104347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2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08839" y="0"/>
            <a:ext cx="7795181" cy="216131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กรอบประเด็นนโยบายและตัวชี้วัดการตรวจราชการ </a:t>
            </a:r>
            <a:b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การติดตาม ตรวจสอบและประเมินผล</a:t>
            </a:r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การจัดการศึกษา</a:t>
            </a:r>
            <a:b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</a:t>
            </a:r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กระทรวงศึกษาธิการ </a:t>
            </a:r>
            <a: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ประจำปี</a:t>
            </a:r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๒๕๖๐</a:t>
            </a:r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</a:t>
            </a:r>
            <a:endParaRPr lang="th-TH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8067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65555C-EB54-42AD-903C-719EF55C4858}" type="slidenum">
              <a:rPr lang="th-TH" altLang="th-TH" sz="1200">
                <a:solidFill>
                  <a:srgbClr val="D38E27"/>
                </a:solidFill>
                <a:latin typeface="Franklin Gothic Book" pitchFamily="34" charset="0"/>
                <a:cs typeface="LilyUPC" panose="020B0604020202020204" pitchFamily="34" charset="-34"/>
              </a:rPr>
              <a:pPr eaLnBrk="1" hangingPunct="1"/>
              <a:t>15</a:t>
            </a:fld>
            <a:endParaRPr lang="th-TH" altLang="th-TH" sz="1200">
              <a:solidFill>
                <a:srgbClr val="D38E27"/>
              </a:solidFill>
              <a:latin typeface="Franklin Gothic Book" pitchFamily="34" charset="0"/>
              <a:cs typeface="LilyUPC" panose="020B0604020202020204" pitchFamily="34" charset="-34"/>
            </a:endParaRPr>
          </a:p>
        </p:txBody>
      </p:sp>
      <p:graphicFrame>
        <p:nvGraphicFramePr>
          <p:cNvPr id="5" name="ตัวแทนเนื้อหา 6">
            <a:extLst>
              <a:ext uri="{FF2B5EF4-FFF2-40B4-BE49-F238E27FC236}"/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0368586"/>
              </p:ext>
            </p:extLst>
          </p:nvPr>
        </p:nvGraphicFramePr>
        <p:xfrm>
          <a:off x="273132" y="1721923"/>
          <a:ext cx="11661569" cy="4887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3719">
                  <a:extLst>
                    <a:ext uri="{9D8B030D-6E8A-4147-A177-3AD203B41FA5}"/>
                  </a:extLst>
                </a:gridCol>
                <a:gridCol w="3266140">
                  <a:extLst>
                    <a:ext uri="{9D8B030D-6E8A-4147-A177-3AD203B41FA5}"/>
                  </a:extLst>
                </a:gridCol>
                <a:gridCol w="4444337">
                  <a:extLst>
                    <a:ext uri="{9D8B030D-6E8A-4147-A177-3AD203B41FA5}"/>
                  </a:extLst>
                </a:gridCol>
                <a:gridCol w="1997373">
                  <a:extLst>
                    <a:ext uri="{9D8B030D-6E8A-4147-A177-3AD203B41FA5}"/>
                  </a:extLst>
                </a:gridCol>
              </a:tblGrid>
              <a:tr h="575636"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นโยบาย</a:t>
                      </a:r>
                      <a:endParaRPr lang="th-TH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3" marR="9144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ประเด็นการตรวจราชการ</a:t>
                      </a:r>
                      <a:endParaRPr lang="th-TH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3" marR="9144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ตัวชี้วัด</a:t>
                      </a:r>
                      <a:endParaRPr lang="th-TH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3" marR="9144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ผู้รับการตรวจ</a:t>
                      </a:r>
                      <a:endParaRPr lang="th-TH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3" marR="91443" marT="45736" marB="45736" anchor="ctr"/>
                </a:tc>
                <a:extLst>
                  <a:ext uri="{0D108BD9-81ED-4DB2-BD59-A6C34878D82A}"/>
                </a:extLst>
              </a:tr>
              <a:tr h="4312054">
                <a:tc>
                  <a:txBody>
                    <a:bodyPr/>
                    <a:lstStyle/>
                    <a:p>
                      <a:pPr lvl="0" algn="thaiDist"/>
                      <a:r>
                        <a:rPr lang="th-TH" sz="2400" b="1" i="0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4.</a:t>
                      </a:r>
                      <a:r>
                        <a:rPr lang="th-TH" sz="2400" b="1" i="0" baseline="0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การพัฒนาทักษะการคิดวิเคราะห์</a:t>
                      </a:r>
                      <a:endParaRPr lang="en-US" sz="2400" b="1" i="0" dirty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52833" marR="52833" marT="26431" marB="26431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4.1 การจัดกระบวนการเรียนการสอนเพื่อส่งเสริมทักษะ การคิดวิเคราะห์</a:t>
                      </a:r>
                    </a:p>
                    <a:p>
                      <a:endParaRPr lang="th-TH" sz="2400" b="1" kern="1200" dirty="0" smtClean="0">
                        <a:solidFill>
                          <a:schemeClr val="dk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  <a:p>
                      <a:endParaRPr lang="th-TH" sz="2400" b="1" dirty="0" smtClean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endParaRPr lang="en-US" sz="2400" b="1" dirty="0" smtClean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thaiDist"/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4.2 </a:t>
                      </a:r>
                      <a:r>
                        <a:rPr lang="th-TH" sz="2400" b="1" kern="1200" spc="-30" baseline="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การจัดการเรียนรู้แบบสะเต็มศึกษา 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(STEM Education)</a:t>
                      </a:r>
                      <a:endParaRPr lang="en-US" sz="2400" b="1" dirty="0" smtClean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21590" algn="thaiDist">
                        <a:lnSpc>
                          <a:spcPct val="1110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170305" algn="l"/>
                        </a:tabLst>
                      </a:pPr>
                      <a:endParaRPr lang="en-US" sz="2400" dirty="0" smtClean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52833" marR="52833" marT="26431" marB="26431"/>
                </a:tc>
                <a:tc>
                  <a:txBody>
                    <a:bodyPr/>
                    <a:lstStyle/>
                    <a:p>
                      <a:pPr marL="263525" indent="-263525" algn="thaiDist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n-US" sz="2400" b="1" spc="7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KPI 1</a:t>
                      </a:r>
                      <a:r>
                        <a:rPr lang="en-US" sz="2400" b="0" spc="7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 : </a:t>
                      </a:r>
                      <a:r>
                        <a:rPr lang="th-TH" sz="2400" b="0" spc="7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สถานศึกษาจัดกระบวนการเรียนการสอน                 </a:t>
                      </a:r>
                      <a:r>
                        <a:rPr lang="th-TH" sz="24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เพื่อสร้างกระบวนการคิดวิเคราะห์  ร้อยละ 100</a:t>
                      </a:r>
                    </a:p>
                    <a:p>
                      <a:pPr marL="263525" indent="-263525" algn="thaiDist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n-US" sz="2400" b="1" spc="10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KPI 2</a:t>
                      </a:r>
                      <a:r>
                        <a:rPr lang="en-US" sz="2400" b="0" spc="10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 : </a:t>
                      </a:r>
                      <a:r>
                        <a:rPr lang="th-TH" sz="2400" b="0" spc="10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สถานศึกษาที่มีนวัตกรรมเพื่อเพิ่มทักษะ              </a:t>
                      </a:r>
                      <a:r>
                        <a:rPr lang="th-TH" sz="24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การคิดวิเคราะห์แก่ผู้เรียน เพิ่มขึ้น ร้อยละ 30</a:t>
                      </a:r>
                    </a:p>
                    <a:p>
                      <a:pPr marL="263525" indent="-26352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endParaRPr lang="th-TH" sz="2400" b="0" dirty="0" smtClean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  <a:p>
                      <a:pPr marL="263525" indent="-263525" algn="thaiDist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n-US" sz="2400" b="1" spc="-6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KPI</a:t>
                      </a:r>
                      <a:r>
                        <a:rPr lang="en-US" sz="2400" b="0" spc="-6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 : </a:t>
                      </a:r>
                      <a:r>
                        <a:rPr lang="th-TH" sz="2400" b="0" spc="-6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สถานศึกษาจัดการศึกษาโดย</a:t>
                      </a:r>
                      <a:r>
                        <a:rPr lang="th-TH" sz="2400" b="0" spc="-60" baseline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บูรณา</a:t>
                      </a:r>
                      <a:r>
                        <a:rPr lang="th-TH" sz="2400" b="0" spc="-6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การองค์</a:t>
                      </a:r>
                      <a:r>
                        <a:rPr lang="th-TH" sz="24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ความรู้แบบสะเต็มศึกษา เพิ่มขึ้น  ร้อยละ 30</a:t>
                      </a:r>
                    </a:p>
                    <a:p>
                      <a:pPr marL="263525" indent="-26352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endParaRPr lang="en-US" sz="2400" b="0" dirty="0" smtClean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</a:txBody>
                  <a:tcPr marL="52833" marR="52833" marT="26431" marB="26431"/>
                </a:tc>
                <a:tc>
                  <a:txBody>
                    <a:bodyPr/>
                    <a:lstStyle/>
                    <a:p>
                      <a:pPr marL="263525" indent="-263525" algn="ctr">
                        <a:spcAft>
                          <a:spcPts val="0"/>
                        </a:spcAft>
                      </a:pPr>
                      <a:r>
                        <a:rPr lang="th-TH" sz="2400" b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สพฐ</a:t>
                      </a:r>
                      <a:r>
                        <a:rPr lang="th-TH" sz="24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.</a:t>
                      </a:r>
                    </a:p>
                    <a:p>
                      <a:pPr marL="263525" indent="-263525" algn="ctr">
                        <a:spcAft>
                          <a:spcPts val="0"/>
                        </a:spcAft>
                      </a:pPr>
                      <a:r>
                        <a:rPr lang="th-TH" sz="2400" b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สช</a:t>
                      </a:r>
                      <a:r>
                        <a:rPr lang="th-TH" sz="24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.</a:t>
                      </a:r>
                    </a:p>
                    <a:p>
                      <a:pPr marL="263525" indent="-263525" algn="ctr">
                        <a:spcAft>
                          <a:spcPts val="0"/>
                        </a:spcAft>
                      </a:pPr>
                      <a:r>
                        <a:rPr lang="th-TH" sz="24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สอศ.</a:t>
                      </a:r>
                    </a:p>
                    <a:p>
                      <a:pPr marL="263525" indent="-263525" algn="ctr">
                        <a:spcAft>
                          <a:spcPts val="0"/>
                        </a:spcAft>
                      </a:pPr>
                      <a:r>
                        <a:rPr lang="th-TH" sz="2400" b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สกอ</a:t>
                      </a:r>
                      <a:r>
                        <a:rPr lang="th-TH" sz="24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.</a:t>
                      </a:r>
                      <a:endParaRPr lang="en-US" sz="2400" b="0" dirty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</a:txBody>
                  <a:tcPr marL="52833" marR="52833" marT="26431" marB="26431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61" y="108997"/>
            <a:ext cx="104347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9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08839" y="0"/>
            <a:ext cx="7795181" cy="216131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กรอบประเด็นนโยบายและตัวชี้วัดการตรวจราชการ </a:t>
            </a:r>
            <a:b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การติดตาม ตรวจสอบและประเมินผล</a:t>
            </a:r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การจัดการศึกษา</a:t>
            </a:r>
            <a:b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</a:t>
            </a:r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กระทรวงศึกษาธิการ </a:t>
            </a:r>
            <a: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ประจำปี</a:t>
            </a:r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๒๕๖๐</a:t>
            </a:r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</a:t>
            </a:r>
            <a:endParaRPr lang="th-TH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8067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65555C-EB54-42AD-903C-719EF55C4858}" type="slidenum">
              <a:rPr lang="th-TH" altLang="th-TH" sz="1200">
                <a:solidFill>
                  <a:srgbClr val="D38E27"/>
                </a:solidFill>
                <a:latin typeface="Franklin Gothic Book" pitchFamily="34" charset="0"/>
                <a:cs typeface="LilyUPC" panose="020B0604020202020204" pitchFamily="34" charset="-34"/>
              </a:rPr>
              <a:pPr eaLnBrk="1" hangingPunct="1"/>
              <a:t>16</a:t>
            </a:fld>
            <a:endParaRPr lang="th-TH" altLang="th-TH" sz="1200">
              <a:solidFill>
                <a:srgbClr val="D38E27"/>
              </a:solidFill>
              <a:latin typeface="Franklin Gothic Book" pitchFamily="34" charset="0"/>
              <a:cs typeface="LilyUPC" panose="020B0604020202020204" pitchFamily="34" charset="-34"/>
            </a:endParaRPr>
          </a:p>
        </p:txBody>
      </p:sp>
      <p:graphicFrame>
        <p:nvGraphicFramePr>
          <p:cNvPr id="5" name="ตัวแทนเนื้อหา 6">
            <a:extLst>
              <a:ext uri="{FF2B5EF4-FFF2-40B4-BE49-F238E27FC236}"/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4930150"/>
              </p:ext>
            </p:extLst>
          </p:nvPr>
        </p:nvGraphicFramePr>
        <p:xfrm>
          <a:off x="368134" y="1721923"/>
          <a:ext cx="11507190" cy="4892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7855">
                  <a:extLst>
                    <a:ext uri="{9D8B030D-6E8A-4147-A177-3AD203B41FA5}"/>
                  </a:extLst>
                </a:gridCol>
                <a:gridCol w="3938556">
                  <a:extLst>
                    <a:ext uri="{9D8B030D-6E8A-4147-A177-3AD203B41FA5}"/>
                  </a:extLst>
                </a:gridCol>
                <a:gridCol w="3966359">
                  <a:extLst>
                    <a:ext uri="{9D8B030D-6E8A-4147-A177-3AD203B41FA5}"/>
                  </a:extLst>
                </a:gridCol>
                <a:gridCol w="1674420">
                  <a:extLst>
                    <a:ext uri="{9D8B030D-6E8A-4147-A177-3AD203B41FA5}"/>
                  </a:extLst>
                </a:gridCol>
              </a:tblGrid>
              <a:tr h="571017"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นโยบาย</a:t>
                      </a:r>
                      <a:endParaRPr lang="th-TH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3" marR="9144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ประเด็นการตรวจราชการ</a:t>
                      </a:r>
                      <a:endParaRPr lang="th-TH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3" marR="9144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ตัวชี้วัด</a:t>
                      </a:r>
                      <a:endParaRPr lang="th-TH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3" marR="9144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ผู้รับการตรวจ</a:t>
                      </a:r>
                      <a:endParaRPr lang="th-TH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3" marR="91443" marT="45736" marB="45736" anchor="ctr"/>
                </a:tc>
                <a:extLst>
                  <a:ext uri="{0D108BD9-81ED-4DB2-BD59-A6C34878D82A}"/>
                </a:extLst>
              </a:tr>
              <a:tr h="4321616">
                <a:tc>
                  <a:txBody>
                    <a:bodyPr/>
                    <a:lstStyle/>
                    <a:p>
                      <a:pPr lvl="0"/>
                      <a:r>
                        <a:rPr lang="th-TH" sz="2400" b="1" i="0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5. การเพิ่มสัดส่วนผู้เรียนสายอาชีพ</a:t>
                      </a:r>
                      <a:endParaRPr lang="en-US" sz="2400" b="1" i="0" dirty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52833" marR="52833" marT="26431" marB="26431"/>
                </a:tc>
                <a:tc>
                  <a:txBody>
                    <a:bodyPr/>
                    <a:lstStyle/>
                    <a:p>
                      <a:pPr marL="21590" algn="thaiDist">
                        <a:lnSpc>
                          <a:spcPct val="1110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170305" algn="l"/>
                        </a:tabLst>
                      </a:pPr>
                      <a:r>
                        <a:rPr lang="th-TH" sz="2400" b="1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5.1 การจัดทำแผน</a:t>
                      </a:r>
                      <a:r>
                        <a:rPr lang="th-TH" sz="2400" b="1" dirty="0" err="1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บูรณา</a:t>
                      </a:r>
                      <a:r>
                        <a:rPr lang="th-TH" sz="2400" b="1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การการรับนักเรียนเพื่อเพิ่มสัดส่วนผู้เรียนสายอาชีพระดับจังหวัด</a:t>
                      </a:r>
                    </a:p>
                    <a:p>
                      <a:pPr marL="21590" algn="thaiDist">
                        <a:lnSpc>
                          <a:spcPct val="1110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170305" algn="l"/>
                        </a:tabLst>
                      </a:pPr>
                      <a:endParaRPr lang="th-TH" sz="2400" b="1" dirty="0" smtClean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21590" algn="thaiDist">
                        <a:lnSpc>
                          <a:spcPct val="1110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170305" algn="l"/>
                        </a:tabLst>
                      </a:pPr>
                      <a:r>
                        <a:rPr lang="th-TH" sz="2400" b="1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5.2 มาตรการ/เป้าหมายการเพิ่มสัดส่วนผู้เรียนสายอาชีพ </a:t>
                      </a:r>
                    </a:p>
                    <a:p>
                      <a:pPr marL="21590" algn="thaiDist">
                        <a:lnSpc>
                          <a:spcPct val="1110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170305" algn="l"/>
                        </a:tabLst>
                      </a:pPr>
                      <a:endParaRPr lang="en-US" sz="2400" dirty="0" smtClean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52833" marR="52833" marT="26431" marB="26431"/>
                </a:tc>
                <a:tc>
                  <a:txBody>
                    <a:bodyPr/>
                    <a:lstStyle/>
                    <a:p>
                      <a:pPr marL="263525" indent="-26352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KPI : </a:t>
                      </a:r>
                      <a:r>
                        <a:rPr lang="th-TH" sz="24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จังหวัดได้จัดทำแผนและยุทธศาสตร์การรับนักเรียนเพื่อเพิ่มผู้เรียนสายอาชีพ </a:t>
                      </a:r>
                    </a:p>
                    <a:p>
                      <a:pPr marL="263525" indent="-26352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endParaRPr lang="th-TH" sz="2400" b="0" dirty="0" smtClean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  <a:p>
                      <a:pPr marL="263525" indent="-263525" algn="thaiDist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n-US" sz="2400" b="1" spc="-7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KPI 1 : </a:t>
                      </a:r>
                      <a:r>
                        <a:rPr lang="th-TH" sz="2400" b="0" spc="-7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นักเรียนประถมศึกษาถึงระดับมัธยม ที่ได้รับ</a:t>
                      </a:r>
                      <a:r>
                        <a:rPr lang="th-TH" sz="2400" b="0" spc="-3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การสร้างทัศนคติที่ดีต่ออาชีพและการแนะแนว</a:t>
                      </a:r>
                      <a:r>
                        <a:rPr lang="th-TH" sz="24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การศึกษาเพื่ออาชีพ ร้อยละ 100</a:t>
                      </a:r>
                    </a:p>
                    <a:p>
                      <a:pPr marL="263525" indent="-26352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KPI 2 : </a:t>
                      </a:r>
                      <a:r>
                        <a:rPr lang="th-TH" sz="24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สัดส่วนผู้เรียนอาชีวศึกษาสูงขึ้นเมื่อเทียบ</a:t>
                      </a:r>
                      <a:r>
                        <a:rPr lang="th-TH" sz="2400" b="0" kern="0" spc="-3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กับผู้เรียนในสายสามัญศึกษา สัดส่วน ๔๒ : ๕๘</a:t>
                      </a:r>
                    </a:p>
                    <a:p>
                      <a:pPr marL="263525" indent="-26352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endParaRPr lang="en-US" sz="2400" b="0" dirty="0" smtClean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</a:txBody>
                  <a:tcPr marL="52833" marR="52833" marT="26431" marB="26431"/>
                </a:tc>
                <a:tc>
                  <a:txBody>
                    <a:bodyPr/>
                    <a:lstStyle/>
                    <a:p>
                      <a:pPr marL="263525" indent="-263525" algn="ctr">
                        <a:spcAft>
                          <a:spcPts val="0"/>
                        </a:spcAft>
                      </a:pPr>
                      <a:r>
                        <a:rPr lang="th-TH" sz="2400" b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สพฐ</a:t>
                      </a:r>
                      <a:r>
                        <a:rPr lang="th-TH" sz="24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./สอศ./</a:t>
                      </a:r>
                      <a:r>
                        <a:rPr lang="th-TH" sz="2400" b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สช</a:t>
                      </a:r>
                      <a:r>
                        <a:rPr lang="th-TH" sz="24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.</a:t>
                      </a:r>
                    </a:p>
                    <a:p>
                      <a:pPr marL="263525" indent="-263525" algn="ctr">
                        <a:spcAft>
                          <a:spcPts val="0"/>
                        </a:spcAft>
                      </a:pPr>
                      <a:endParaRPr lang="th-TH" sz="2400" b="0" dirty="0" smtClean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  <a:p>
                      <a:pPr marL="263525" indent="-263525" algn="ctr">
                        <a:spcAft>
                          <a:spcPts val="600"/>
                        </a:spcAft>
                      </a:pPr>
                      <a:endParaRPr lang="th-TH" sz="2400" b="0" dirty="0" smtClean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  <a:p>
                      <a:pPr marL="263525" indent="-263525" algn="ctr">
                        <a:spcAft>
                          <a:spcPts val="0"/>
                        </a:spcAft>
                      </a:pPr>
                      <a:r>
                        <a:rPr lang="th-TH" sz="2400" b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สพฐ</a:t>
                      </a:r>
                      <a:r>
                        <a:rPr lang="th-TH" sz="24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./สอศ./</a:t>
                      </a:r>
                      <a:r>
                        <a:rPr lang="th-TH" sz="2400" b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สช</a:t>
                      </a:r>
                      <a:r>
                        <a:rPr lang="th-TH" sz="24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.</a:t>
                      </a:r>
                    </a:p>
                    <a:p>
                      <a:pPr marL="263525" indent="-263525" algn="ctr">
                        <a:spcAft>
                          <a:spcPts val="0"/>
                        </a:spcAft>
                      </a:pPr>
                      <a:endParaRPr lang="th-TH" sz="2400" b="0" dirty="0" smtClean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  <a:p>
                      <a:pPr marL="263525" indent="-263525" algn="ctr">
                        <a:spcAft>
                          <a:spcPts val="0"/>
                        </a:spcAft>
                      </a:pPr>
                      <a:endParaRPr lang="th-TH" sz="2400" b="0" dirty="0" smtClean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  <a:p>
                      <a:pPr marL="263525" indent="-263525" algn="ctr">
                        <a:spcAft>
                          <a:spcPts val="0"/>
                        </a:spcAft>
                      </a:pPr>
                      <a:endParaRPr lang="th-TH" sz="1200" b="0" dirty="0" smtClean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  <a:p>
                      <a:pPr marL="263525" indent="-263525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th-TH" sz="2400" b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ศธจ</a:t>
                      </a:r>
                      <a:r>
                        <a:rPr lang="th-TH" sz="24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.</a:t>
                      </a:r>
                    </a:p>
                    <a:p>
                      <a:pPr marL="263525" indent="-263525" algn="ctr">
                        <a:spcAft>
                          <a:spcPts val="0"/>
                        </a:spcAft>
                      </a:pPr>
                      <a:endParaRPr lang="th-TH" sz="2400" b="0" dirty="0" smtClean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</a:txBody>
                  <a:tcPr marL="52833" marR="52833" marT="26431" marB="26431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61" y="120873"/>
            <a:ext cx="104347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5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08839" y="0"/>
            <a:ext cx="7795181" cy="216131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กรอบประเด็นนโยบายและตัวชี้วัดการตรวจราชการ </a:t>
            </a:r>
            <a:b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การติดตาม ตรวจสอบและประเมินผล</a:t>
            </a:r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การจัดการศึกษา</a:t>
            </a:r>
            <a:b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</a:t>
            </a:r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กระทรวงศึกษาธิการ </a:t>
            </a:r>
            <a: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ประจำปี</a:t>
            </a:r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๒๕๖๐</a:t>
            </a:r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</a:t>
            </a:r>
            <a:endParaRPr lang="th-TH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8067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65555C-EB54-42AD-903C-719EF55C4858}" type="slidenum">
              <a:rPr lang="th-TH" altLang="th-TH" sz="1200">
                <a:solidFill>
                  <a:srgbClr val="D38E27"/>
                </a:solidFill>
                <a:latin typeface="Franklin Gothic Book" pitchFamily="34" charset="0"/>
                <a:cs typeface="LilyUPC" panose="020B0604020202020204" pitchFamily="34" charset="-34"/>
              </a:rPr>
              <a:pPr eaLnBrk="1" hangingPunct="1"/>
              <a:t>17</a:t>
            </a:fld>
            <a:endParaRPr lang="th-TH" altLang="th-TH" sz="1200">
              <a:solidFill>
                <a:srgbClr val="D38E27"/>
              </a:solidFill>
              <a:latin typeface="Franklin Gothic Book" pitchFamily="34" charset="0"/>
              <a:cs typeface="LilyUPC" panose="020B0604020202020204" pitchFamily="34" charset="-34"/>
            </a:endParaRPr>
          </a:p>
        </p:txBody>
      </p:sp>
      <p:graphicFrame>
        <p:nvGraphicFramePr>
          <p:cNvPr id="5" name="ตัวแทนเนื้อหา 6">
            <a:extLst>
              <a:ext uri="{FF2B5EF4-FFF2-40B4-BE49-F238E27FC236}"/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5742671"/>
              </p:ext>
            </p:extLst>
          </p:nvPr>
        </p:nvGraphicFramePr>
        <p:xfrm>
          <a:off x="368135" y="1721923"/>
          <a:ext cx="11578441" cy="4976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8381">
                  <a:extLst>
                    <a:ext uri="{9D8B030D-6E8A-4147-A177-3AD203B41FA5}"/>
                  </a:extLst>
                </a:gridCol>
                <a:gridCol w="4031157">
                  <a:extLst>
                    <a:ext uri="{9D8B030D-6E8A-4147-A177-3AD203B41FA5}"/>
                  </a:extLst>
                </a:gridCol>
                <a:gridCol w="4025735">
                  <a:extLst>
                    <a:ext uri="{9D8B030D-6E8A-4147-A177-3AD203B41FA5}"/>
                  </a:extLst>
                </a:gridCol>
                <a:gridCol w="1603168">
                  <a:extLst>
                    <a:ext uri="{9D8B030D-6E8A-4147-A177-3AD203B41FA5}"/>
                  </a:extLst>
                </a:gridCol>
              </a:tblGrid>
              <a:tr h="575636"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นโยบาย</a:t>
                      </a:r>
                      <a:endParaRPr lang="th-TH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3" marR="9144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ประเด็นการตรวจราชการ</a:t>
                      </a:r>
                      <a:endParaRPr lang="th-TH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3" marR="9144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ตัวชี้วัด</a:t>
                      </a:r>
                      <a:endParaRPr lang="th-TH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3" marR="9144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ผู้รับการตรวจ</a:t>
                      </a:r>
                      <a:endParaRPr lang="th-TH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3" marR="91443" marT="45736" marB="45736" anchor="ctr"/>
                </a:tc>
                <a:extLst>
                  <a:ext uri="{0D108BD9-81ED-4DB2-BD59-A6C34878D82A}"/>
                </a:extLst>
              </a:tr>
              <a:tr h="4312054">
                <a:tc>
                  <a:txBody>
                    <a:bodyPr/>
                    <a:lstStyle/>
                    <a:p>
                      <a:pPr lvl="0" algn="thaiDist"/>
                      <a:r>
                        <a:rPr lang="th-TH" sz="2200" b="1" i="0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6. การพัฒนากำลังคนตามความต้องการของสถานประกอบการภายในประเทศ</a:t>
                      </a:r>
                      <a:endParaRPr lang="en-US" sz="2200" b="1" i="0" dirty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52833" marR="52833" marT="26431" marB="26431"/>
                </a:tc>
                <a:tc>
                  <a:txBody>
                    <a:bodyPr/>
                    <a:lstStyle/>
                    <a:p>
                      <a:pPr marL="21590" algn="thaiDist">
                        <a:lnSpc>
                          <a:spcPct val="1110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170305" algn="l"/>
                        </a:tabLst>
                      </a:pPr>
                      <a:r>
                        <a:rPr lang="th-TH" sz="2200" b="1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6.1 สมรรถนะของผู้สำเร็จอาชีวศึกษา </a:t>
                      </a:r>
                    </a:p>
                    <a:p>
                      <a:pPr marL="21590" algn="thaiDist">
                        <a:lnSpc>
                          <a:spcPct val="1110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170305" algn="l"/>
                        </a:tabLst>
                      </a:pPr>
                      <a:endParaRPr lang="th-TH" sz="2200" b="1" dirty="0" smtClean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21590" algn="thaiDist">
                        <a:lnSpc>
                          <a:spcPct val="1110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170305" algn="l"/>
                        </a:tabLst>
                      </a:pPr>
                      <a:endParaRPr lang="th-TH" sz="2200" b="1" dirty="0" smtClean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21590" algn="thaiDist">
                        <a:lnSpc>
                          <a:spcPct val="1110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170305" algn="l"/>
                        </a:tabLst>
                      </a:pPr>
                      <a:r>
                        <a:rPr lang="th-TH" sz="2200" b="1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6.2 การเข้าสู่การมีงานทำหรือประกอบอาชีพอิสระ</a:t>
                      </a:r>
                    </a:p>
                    <a:p>
                      <a:pPr marL="21590" algn="thaiDist">
                        <a:lnSpc>
                          <a:spcPct val="1110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170305" algn="l"/>
                        </a:tabLst>
                      </a:pPr>
                      <a:endParaRPr lang="th-TH" sz="2200" b="1" dirty="0" smtClean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21590" algn="thaiDist">
                        <a:lnSpc>
                          <a:spcPct val="1110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170305" algn="l"/>
                        </a:tabLst>
                      </a:pPr>
                      <a:endParaRPr lang="th-TH" sz="2200" b="1" dirty="0" smtClean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21590" algn="thaiDist">
                        <a:lnSpc>
                          <a:spcPct val="1110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170305" algn="l"/>
                        </a:tabLst>
                      </a:pPr>
                      <a:endParaRPr lang="th-TH" sz="2200" b="1" dirty="0" smtClean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21590" algn="thaiDist">
                        <a:lnSpc>
                          <a:spcPct val="1110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170305" algn="l"/>
                        </a:tabLst>
                      </a:pPr>
                      <a:endParaRPr lang="th-TH" sz="1600" b="1" dirty="0" smtClean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21590" algn="thaiDist">
                        <a:lnSpc>
                          <a:spcPct val="1110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170305" algn="l"/>
                        </a:tabLst>
                      </a:pPr>
                      <a:r>
                        <a:rPr lang="th-TH" sz="2200" b="1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6.3 การจัดอาชีวศึกษาแบบมีส่วนร่วมกับสถานประกอบการเพื่อให้ผู้สำเร็จอาชีวศึกษา              มีประสบการณ์ตรงในการฝึกอาชีพ และมีสมรรถนะ             ที่สอดคล้องกับความต้องการตลาดแรงงาน</a:t>
                      </a:r>
                    </a:p>
                  </a:txBody>
                  <a:tcPr marL="52833" marR="52833" marT="26431" marB="26431"/>
                </a:tc>
                <a:tc>
                  <a:txBody>
                    <a:bodyPr/>
                    <a:lstStyle/>
                    <a:p>
                      <a:pPr marL="263525" indent="-263525" algn="thaiDist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n-US" sz="2200" b="1" spc="-5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KPI</a:t>
                      </a:r>
                      <a:r>
                        <a:rPr lang="en-US" sz="2200" b="0" spc="-5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 : </a:t>
                      </a:r>
                      <a:r>
                        <a:rPr lang="th-TH" sz="2200" b="0" spc="-5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ความพึงพอใจของสถานประกอบการต่อ</a:t>
                      </a:r>
                      <a:r>
                        <a:rPr lang="th-TH" sz="2200" b="0" kern="0" spc="-6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สมรรถนะผู้สำเร็จอาชีวศึกษา ไม่น้อยกว่าร้อยละ ๗๕</a:t>
                      </a:r>
                    </a:p>
                    <a:p>
                      <a:pPr marL="263525" indent="-26352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endParaRPr lang="th-TH" sz="2200" b="0" kern="0" spc="-60" baseline="0" dirty="0" smtClean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  <a:p>
                      <a:pPr marL="263525" indent="-263525" algn="thaiDist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KPI 1</a:t>
                      </a:r>
                      <a:r>
                        <a:rPr lang="en-US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 : </a:t>
                      </a:r>
                      <a:r>
                        <a:rPr lang="th-TH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ผู้สำเร็จอาชีวศึกษาระดับ </a:t>
                      </a:r>
                      <a:r>
                        <a:rPr lang="th-TH" sz="2200" b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ปวช</a:t>
                      </a:r>
                      <a:r>
                        <a:rPr lang="th-TH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.</a:t>
                      </a:r>
                      <a:r>
                        <a:rPr lang="th-TH" sz="2200" b="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th-TH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มีงานทำหรือ</a:t>
                      </a:r>
                      <a:r>
                        <a:rPr lang="th-TH" sz="2200" b="0" kern="0" spc="-10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ประกอบอาชีพอิสระ ภายใน ๑ ปี ไม่น้อยกว่าร้อยละ 40</a:t>
                      </a:r>
                    </a:p>
                    <a:p>
                      <a:pPr marL="263525" indent="-263525" algn="thaiDist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KPI 2</a:t>
                      </a:r>
                      <a:r>
                        <a:rPr lang="en-US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 : </a:t>
                      </a:r>
                      <a:r>
                        <a:rPr lang="th-TH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ผู้สำเร็จอาชีวศึกษาระดับ </a:t>
                      </a:r>
                      <a:r>
                        <a:rPr lang="th-TH" sz="2200" b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ปวส</a:t>
                      </a:r>
                      <a:r>
                        <a:rPr lang="th-TH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.มีงานทำหรือประกอบอาชีพอิสระ ภายใน ๑ ปี ร้อยละ 80</a:t>
                      </a:r>
                    </a:p>
                    <a:p>
                      <a:pPr marL="263525" indent="-26352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endParaRPr lang="th-TH" sz="1600" b="0" dirty="0" smtClean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  <a:p>
                      <a:pPr marL="263525" indent="-263525" algn="thaiDist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KPI 1</a:t>
                      </a:r>
                      <a:r>
                        <a:rPr lang="en-US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 : </a:t>
                      </a:r>
                      <a:r>
                        <a:rPr lang="th-TH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ผู้เรียนอาชีวศึกษาแบบทวิภาคี เพิ่มขึ้นไม่น้อยกว่าร้อยละ ๑๕</a:t>
                      </a:r>
                    </a:p>
                    <a:p>
                      <a:pPr marL="263525" indent="-26352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endParaRPr lang="en-US" sz="2200" b="0" dirty="0" smtClean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</a:txBody>
                  <a:tcPr marL="52833" marR="52833" marT="26431" marB="26431"/>
                </a:tc>
                <a:tc>
                  <a:txBody>
                    <a:bodyPr/>
                    <a:lstStyle/>
                    <a:p>
                      <a:pPr marL="263525" indent="-263525" algn="ctr">
                        <a:spcAft>
                          <a:spcPts val="0"/>
                        </a:spcAft>
                      </a:pPr>
                      <a:r>
                        <a:rPr lang="th-TH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สอศ.</a:t>
                      </a:r>
                      <a:endParaRPr lang="en-US" sz="2200" b="0" dirty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</a:txBody>
                  <a:tcPr marL="52833" marR="52833" marT="26431" marB="26431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12" y="132747"/>
            <a:ext cx="104347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08839" y="0"/>
            <a:ext cx="7795181" cy="216131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กรอบประเด็นนโยบายและตัวชี้วัดการตรวจราชการ </a:t>
            </a:r>
            <a:b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การติดตาม ตรวจสอบและประเมินผล</a:t>
            </a:r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การจัดการศึกษา</a:t>
            </a:r>
            <a:b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</a:t>
            </a:r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กระทรวงศึกษาธิการ </a:t>
            </a:r>
            <a: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ประจำปี</a:t>
            </a:r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๒๕๖๐</a:t>
            </a:r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</a:t>
            </a:r>
            <a:endParaRPr lang="th-TH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8067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65555C-EB54-42AD-903C-719EF55C4858}" type="slidenum">
              <a:rPr lang="th-TH" altLang="th-TH" sz="1200">
                <a:solidFill>
                  <a:srgbClr val="D38E27"/>
                </a:solidFill>
                <a:latin typeface="Franklin Gothic Book" pitchFamily="34" charset="0"/>
                <a:cs typeface="LilyUPC" panose="020B0604020202020204" pitchFamily="34" charset="-34"/>
              </a:rPr>
              <a:pPr eaLnBrk="1" hangingPunct="1"/>
              <a:t>18</a:t>
            </a:fld>
            <a:endParaRPr lang="th-TH" altLang="th-TH" sz="1200">
              <a:solidFill>
                <a:srgbClr val="D38E27"/>
              </a:solidFill>
              <a:latin typeface="Franklin Gothic Book" pitchFamily="34" charset="0"/>
              <a:cs typeface="LilyUPC" panose="020B0604020202020204" pitchFamily="34" charset="-34"/>
            </a:endParaRPr>
          </a:p>
        </p:txBody>
      </p:sp>
      <p:graphicFrame>
        <p:nvGraphicFramePr>
          <p:cNvPr id="5" name="ตัวแทนเนื้อหา 6">
            <a:extLst>
              <a:ext uri="{FF2B5EF4-FFF2-40B4-BE49-F238E27FC236}"/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6875226"/>
              </p:ext>
            </p:extLst>
          </p:nvPr>
        </p:nvGraphicFramePr>
        <p:xfrm>
          <a:off x="380010" y="1721923"/>
          <a:ext cx="11495315" cy="4887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554">
                  <a:extLst>
                    <a:ext uri="{9D8B030D-6E8A-4147-A177-3AD203B41FA5}"/>
                  </a:extLst>
                </a:gridCol>
                <a:gridCol w="3655399">
                  <a:extLst>
                    <a:ext uri="{9D8B030D-6E8A-4147-A177-3AD203B41FA5}"/>
                  </a:extLst>
                </a:gridCol>
                <a:gridCol w="4294826">
                  <a:extLst>
                    <a:ext uri="{9D8B030D-6E8A-4147-A177-3AD203B41FA5}"/>
                  </a:extLst>
                </a:gridCol>
                <a:gridCol w="1597536">
                  <a:extLst>
                    <a:ext uri="{9D8B030D-6E8A-4147-A177-3AD203B41FA5}"/>
                  </a:extLst>
                </a:gridCol>
              </a:tblGrid>
              <a:tr h="575636"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นโยบาย</a:t>
                      </a:r>
                      <a:endParaRPr lang="th-TH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3" marR="9144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ประเด็นการตรวจราชการ</a:t>
                      </a:r>
                      <a:endParaRPr lang="th-TH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3" marR="9144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ตัวชี้วัด</a:t>
                      </a:r>
                      <a:endParaRPr lang="th-TH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3" marR="9144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ผู้รับการตรวจ</a:t>
                      </a:r>
                      <a:endParaRPr lang="th-TH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3" marR="91443" marT="45736" marB="45736" anchor="ctr"/>
                </a:tc>
                <a:extLst>
                  <a:ext uri="{0D108BD9-81ED-4DB2-BD59-A6C34878D82A}"/>
                </a:extLst>
              </a:tr>
              <a:tr h="4312054">
                <a:tc>
                  <a:txBody>
                    <a:bodyPr/>
                    <a:lstStyle/>
                    <a:p>
                      <a:pPr lvl="0"/>
                      <a:r>
                        <a:rPr lang="th-TH" sz="2400" b="1" i="0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8. การบริหารจัดการศึกษาโรงเรียนขนาดเล็ก</a:t>
                      </a:r>
                      <a:endParaRPr lang="en-US" sz="2400" b="1" i="0" dirty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52833" marR="52833" marT="26431" marB="26431"/>
                </a:tc>
                <a:tc>
                  <a:txBody>
                    <a:bodyPr/>
                    <a:lstStyle/>
                    <a:p>
                      <a:pPr marL="21590" algn="thaiDist">
                        <a:lnSpc>
                          <a:spcPct val="1110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170305" algn="l"/>
                        </a:tabLst>
                      </a:pPr>
                      <a:r>
                        <a:rPr lang="th-TH" sz="2400" b="1" spc="-70" baseline="0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8.1 การจัดทำแผนและยุทธศาสตร์การบริหาร</a:t>
                      </a:r>
                      <a:r>
                        <a:rPr lang="th-TH" sz="2400" b="1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จัดการโรงเรียนขนาดเล็ก</a:t>
                      </a:r>
                      <a:endParaRPr lang="en-US" sz="2400" b="1" dirty="0" smtClean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52833" marR="52833" marT="26431" marB="26431"/>
                </a:tc>
                <a:tc>
                  <a:txBody>
                    <a:bodyPr/>
                    <a:lstStyle/>
                    <a:p>
                      <a:pPr marL="263525" indent="-263525" algn="thaiDist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n-US" sz="2400" b="1" spc="-8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KPI 1 : </a:t>
                      </a:r>
                      <a:r>
                        <a:rPr lang="th-TH" sz="2400" b="0" spc="-8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สำนักงานเขตพื้นที่การศึกษามีแผนบริหาร</a:t>
                      </a:r>
                      <a:r>
                        <a:rPr lang="th-TH" sz="24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จัดการโรงเรียนขนาดเล็ก</a:t>
                      </a:r>
                    </a:p>
                    <a:p>
                      <a:pPr marL="263525" indent="-263525" algn="thaiDist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n-US" sz="2400" b="1" spc="-9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KPI 2 : </a:t>
                      </a:r>
                      <a:r>
                        <a:rPr lang="th-TH" sz="2400" b="0" spc="-9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สำนักงานเขตพื้นที่การศึกษามีแผนบริหาร</a:t>
                      </a:r>
                      <a:r>
                        <a:rPr lang="th-TH" sz="2400" b="0" spc="-9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จัดการ</a:t>
                      </a:r>
                      <a:r>
                        <a:rPr lang="th-TH" sz="24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โรงเรียนที่มีชั้นเรียนไม่เหมาะสม</a:t>
                      </a:r>
                    </a:p>
                    <a:p>
                      <a:pPr marL="263525" indent="-263525" algn="thaiDist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n-US" sz="2400" b="1" spc="-8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KPI 3 : </a:t>
                      </a:r>
                      <a:r>
                        <a:rPr lang="th-TH" sz="2400" b="0" spc="-8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โรงเรียนขนาดเล็กในสำนักงานเขตพื้นที่การศึกษา</a:t>
                      </a:r>
                      <a:r>
                        <a:rPr lang="th-TH" sz="24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มีจำนวนลดลง</a:t>
                      </a:r>
                    </a:p>
                    <a:p>
                      <a:pPr marL="263525" indent="-26352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endParaRPr lang="en-US" sz="2400" b="0" dirty="0" smtClean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</a:txBody>
                  <a:tcPr marL="52833" marR="52833" marT="26431" marB="26431"/>
                </a:tc>
                <a:tc>
                  <a:txBody>
                    <a:bodyPr/>
                    <a:lstStyle/>
                    <a:p>
                      <a:pPr marL="263525" indent="-263525" algn="ctr">
                        <a:spcAft>
                          <a:spcPts val="0"/>
                        </a:spcAft>
                      </a:pPr>
                      <a:r>
                        <a:rPr lang="th-TH" sz="2400" b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สพป</a:t>
                      </a:r>
                      <a:r>
                        <a:rPr lang="th-TH" sz="24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.</a:t>
                      </a:r>
                    </a:p>
                    <a:p>
                      <a:pPr marL="263525" indent="-263525" algn="ctr">
                        <a:spcAft>
                          <a:spcPts val="0"/>
                        </a:spcAft>
                      </a:pPr>
                      <a:r>
                        <a:rPr lang="th-TH" sz="2400" b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สพ</a:t>
                      </a:r>
                      <a:r>
                        <a:rPr lang="th-TH" sz="24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ม.</a:t>
                      </a:r>
                      <a:endParaRPr lang="en-US" sz="2400" b="0" dirty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</a:txBody>
                  <a:tcPr marL="52833" marR="52833" marT="26431" marB="26431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38" y="144623"/>
            <a:ext cx="104347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2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08839" y="0"/>
            <a:ext cx="7795181" cy="216131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กรอบประเด็นนโยบายและตัวชี้วัดการตรวจราชการ </a:t>
            </a:r>
            <a:b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การติดตาม ตรวจสอบและประเมินผล</a:t>
            </a:r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การจัดการศึกษา</a:t>
            </a:r>
            <a:b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</a:t>
            </a:r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กระทรวงศึกษาธิการ </a:t>
            </a:r>
            <a: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ประจำปี</a:t>
            </a:r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๒๕๖๐</a:t>
            </a:r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</a:t>
            </a:r>
            <a:endParaRPr lang="th-TH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8067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65555C-EB54-42AD-903C-719EF55C4858}" type="slidenum">
              <a:rPr lang="th-TH" altLang="th-TH" sz="1200">
                <a:solidFill>
                  <a:srgbClr val="D38E27"/>
                </a:solidFill>
                <a:latin typeface="Franklin Gothic Book" pitchFamily="34" charset="0"/>
                <a:cs typeface="LilyUPC" panose="020B0604020202020204" pitchFamily="34" charset="-34"/>
              </a:rPr>
              <a:pPr eaLnBrk="1" hangingPunct="1"/>
              <a:t>19</a:t>
            </a:fld>
            <a:endParaRPr lang="th-TH" altLang="th-TH" sz="1200">
              <a:solidFill>
                <a:srgbClr val="D38E27"/>
              </a:solidFill>
              <a:latin typeface="Franklin Gothic Book" pitchFamily="34" charset="0"/>
              <a:cs typeface="LilyUPC" panose="020B0604020202020204" pitchFamily="34" charset="-34"/>
            </a:endParaRPr>
          </a:p>
        </p:txBody>
      </p:sp>
      <p:graphicFrame>
        <p:nvGraphicFramePr>
          <p:cNvPr id="5" name="ตัวแทนเนื้อหา 6">
            <a:extLst>
              <a:ext uri="{FF2B5EF4-FFF2-40B4-BE49-F238E27FC236}"/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560055"/>
              </p:ext>
            </p:extLst>
          </p:nvPr>
        </p:nvGraphicFramePr>
        <p:xfrm>
          <a:off x="356259" y="1721923"/>
          <a:ext cx="11459689" cy="4887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5679">
                  <a:extLst>
                    <a:ext uri="{9D8B030D-6E8A-4147-A177-3AD203B41FA5}"/>
                  </a:extLst>
                </a:gridCol>
                <a:gridCol w="3384467">
                  <a:extLst>
                    <a:ext uri="{9D8B030D-6E8A-4147-A177-3AD203B41FA5}"/>
                  </a:extLst>
                </a:gridCol>
                <a:gridCol w="4370120">
                  <a:extLst>
                    <a:ext uri="{9D8B030D-6E8A-4147-A177-3AD203B41FA5}"/>
                  </a:extLst>
                </a:gridCol>
                <a:gridCol w="1769423">
                  <a:extLst>
                    <a:ext uri="{9D8B030D-6E8A-4147-A177-3AD203B41FA5}"/>
                  </a:extLst>
                </a:gridCol>
              </a:tblGrid>
              <a:tr h="575636"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นโยบาย</a:t>
                      </a:r>
                      <a:endParaRPr lang="th-TH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3" marR="9144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ประเด็นการตรวจราชการ</a:t>
                      </a:r>
                      <a:endParaRPr lang="th-TH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3" marR="9144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ตัวชี้วัด</a:t>
                      </a:r>
                      <a:endParaRPr lang="th-TH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3" marR="9144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ผู้รับการตรวจ</a:t>
                      </a:r>
                      <a:endParaRPr lang="th-TH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3" marR="91443" marT="45736" marB="45736" anchor="ctr"/>
                </a:tc>
                <a:extLst>
                  <a:ext uri="{0D108BD9-81ED-4DB2-BD59-A6C34878D82A}"/>
                </a:extLst>
              </a:tr>
              <a:tr h="4312054">
                <a:tc>
                  <a:txBody>
                    <a:bodyPr/>
                    <a:lstStyle/>
                    <a:p>
                      <a:pPr lvl="0"/>
                      <a:r>
                        <a:rPr lang="th-TH" sz="2400" b="1" i="0" kern="0" spc="-90" baseline="0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9. การอ่านออกเขียนได้</a:t>
                      </a:r>
                      <a:endParaRPr lang="en-US" sz="2400" b="1" i="0" kern="0" spc="-90" baseline="0" dirty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52833" marR="52833" marT="26431" marB="26431"/>
                </a:tc>
                <a:tc>
                  <a:txBody>
                    <a:bodyPr/>
                    <a:lstStyle/>
                    <a:p>
                      <a:pPr marL="21590" algn="thaiDist">
                        <a:lnSpc>
                          <a:spcPct val="1110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170305" algn="l"/>
                        </a:tabLst>
                      </a:pPr>
                      <a:r>
                        <a:rPr lang="th-TH" sz="2400" b="1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9.1 การอ่านออก เขียนได้</a:t>
                      </a:r>
                    </a:p>
                    <a:p>
                      <a:pPr marL="21590" algn="thaiDist">
                        <a:lnSpc>
                          <a:spcPct val="1110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170305" algn="l"/>
                        </a:tabLst>
                      </a:pPr>
                      <a:endParaRPr lang="th-TH" sz="2400" b="1" dirty="0" smtClean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21590" algn="thaiDist">
                        <a:lnSpc>
                          <a:spcPct val="1110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170305" algn="l"/>
                        </a:tabLst>
                      </a:pPr>
                      <a:r>
                        <a:rPr lang="th-TH" sz="2400" b="1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9.2 การอ่านคล่อง เขียนคล่อง </a:t>
                      </a:r>
                    </a:p>
                    <a:p>
                      <a:pPr marL="21590" algn="thaiDist">
                        <a:lnSpc>
                          <a:spcPct val="1110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170305" algn="l"/>
                        </a:tabLst>
                      </a:pPr>
                      <a:endParaRPr lang="en-US" sz="2400" dirty="0" smtClean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52833" marR="52833" marT="26431" marB="26431"/>
                </a:tc>
                <a:tc>
                  <a:txBody>
                    <a:bodyPr/>
                    <a:lstStyle/>
                    <a:p>
                      <a:pPr marL="263525" indent="-26352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0" spc="-6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KPI</a:t>
                      </a:r>
                      <a:r>
                        <a:rPr lang="en-US" sz="2400" b="0" kern="0" spc="-6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 : </a:t>
                      </a:r>
                      <a:r>
                        <a:rPr lang="th-TH" sz="2400" b="0" kern="0" spc="-6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นักเรียนชั้น ป.1 อ่านออก เขียนได้ ร้อยละ 100 </a:t>
                      </a:r>
                    </a:p>
                    <a:p>
                      <a:pPr marL="263525" indent="-26352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endParaRPr lang="th-TH" sz="2400" b="0" dirty="0" smtClean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  <a:p>
                      <a:pPr marL="263525" indent="-263525" algn="thaiDist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n-US" sz="2400" b="1" spc="6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KPI</a:t>
                      </a:r>
                      <a:r>
                        <a:rPr lang="en-US" sz="2400" b="0" spc="6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 : </a:t>
                      </a:r>
                      <a:r>
                        <a:rPr lang="th-TH" sz="2400" b="0" spc="6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นักเรียนชั้น ป.2-ป.3 อ่านคล่อง เขียนคล่อง </a:t>
                      </a:r>
                      <a:r>
                        <a:rPr lang="th-TH" sz="24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ร้อยละ 100</a:t>
                      </a:r>
                    </a:p>
                    <a:p>
                      <a:pPr marL="263525" indent="-26352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endParaRPr lang="en-US" sz="2400" b="0" dirty="0" smtClean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</a:txBody>
                  <a:tcPr marL="52833" marR="52833" marT="26431" marB="26431"/>
                </a:tc>
                <a:tc>
                  <a:txBody>
                    <a:bodyPr/>
                    <a:lstStyle/>
                    <a:p>
                      <a:pPr marL="263525" indent="-263525" algn="ctr">
                        <a:spcAft>
                          <a:spcPts val="0"/>
                        </a:spcAft>
                      </a:pPr>
                      <a:r>
                        <a:rPr lang="th-TH" sz="2400" b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สพป</a:t>
                      </a:r>
                      <a:r>
                        <a:rPr lang="th-TH" sz="24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.</a:t>
                      </a:r>
                    </a:p>
                    <a:p>
                      <a:pPr marL="263525" indent="-263525" algn="ctr">
                        <a:spcAft>
                          <a:spcPts val="0"/>
                        </a:spcAft>
                      </a:pPr>
                      <a:r>
                        <a:rPr lang="th-TH" sz="2400" b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สช</a:t>
                      </a:r>
                      <a:r>
                        <a:rPr lang="th-TH" sz="24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.</a:t>
                      </a:r>
                      <a:endParaRPr lang="en-US" sz="2400" b="0" dirty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</a:txBody>
                  <a:tcPr marL="52833" marR="52833" marT="26431" marB="26431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214" y="180248"/>
            <a:ext cx="104347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6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 12"/>
          <p:cNvSpPr/>
          <p:nvPr/>
        </p:nvSpPr>
        <p:spPr>
          <a:xfrm>
            <a:off x="194636" y="154592"/>
            <a:ext cx="11704440" cy="166326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หลักการและแนวคิดในการดำเนินงานการตรวจราชการ </a:t>
            </a:r>
          </a:p>
          <a:p>
            <a:pPr algn="ctr"/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การติดตาม ตรวจสอบและประเมินผลการจัดการศึกษาของกระทรวงศึกษาธิการ </a:t>
            </a:r>
          </a:p>
          <a:p>
            <a:pPr algn="ctr"/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ประจำปีงบประมาณ พ.ศ. ๒๕๖๑</a:t>
            </a:r>
            <a:endParaRPr lang="th-TH" dirty="0">
              <a:solidFill>
                <a:schemeClr val="tx1"/>
              </a:solidFill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018" y="3715546"/>
            <a:ext cx="3822700" cy="3059264"/>
          </a:xfrm>
          <a:prstGeom prst="rect">
            <a:avLst/>
          </a:prstGeom>
        </p:spPr>
      </p:pic>
      <p:sp>
        <p:nvSpPr>
          <p:cNvPr id="7" name="สี่เหลี่ยมผืนผ้ามุมมน 6"/>
          <p:cNvSpPr/>
          <p:nvPr/>
        </p:nvSpPr>
        <p:spPr>
          <a:xfrm>
            <a:off x="1023860" y="2136699"/>
            <a:ext cx="4680000" cy="1260000"/>
          </a:xfrm>
          <a:prstGeom prst="roundRect">
            <a:avLst/>
          </a:prstGeom>
          <a:solidFill>
            <a:srgbClr val="F776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๑. ประยุกต์กระบวนการตรวจราชการ </a:t>
            </a:r>
          </a:p>
          <a:p>
            <a:r>
              <a:rPr lang="th-TH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การติดตาม ตรวจสอบและประเมินผล </a:t>
            </a:r>
          </a:p>
          <a:p>
            <a:r>
              <a:rPr lang="th-TH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และการรายงานเป็นกระบวนการเดียวกัน</a:t>
            </a:r>
            <a:endParaRPr lang="th-TH" sz="27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6341578" y="2136699"/>
            <a:ext cx="4868728" cy="1260000"/>
          </a:xfrm>
          <a:prstGeom prst="roundRect">
            <a:avLst/>
          </a:prstGeom>
          <a:solidFill>
            <a:srgbClr val="F776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๓. </a:t>
            </a:r>
            <a:r>
              <a:rPr lang="th-TH" sz="2700" b="1" kern="0" spc="-9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ผู้ตรวจราชการกระทรวงเป็นที่ปรึกษา (</a:t>
            </a:r>
            <a:r>
              <a:rPr lang="en-US" sz="2700" b="1" kern="0" spc="-9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Consult</a:t>
            </a:r>
            <a:r>
              <a:rPr lang="th-TH" sz="2700" b="1" kern="0" spc="-9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    </a:t>
            </a:r>
          </a:p>
          <a:p>
            <a:r>
              <a:rPr lang="th-TH" sz="2700" b="1" kern="0" spc="-9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700" b="1" kern="0" spc="-9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2700" b="1" kern="0" spc="-6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ให้คำแนะนำแก่ศึกษานิเทศก์ หน่วยงาน </a:t>
            </a:r>
          </a:p>
          <a:p>
            <a:r>
              <a:rPr lang="th-TH" sz="2700" b="1" kern="0" spc="-6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700" b="1" kern="0" spc="-6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ส่วนราชการ</a:t>
            </a:r>
            <a:r>
              <a:rPr lang="th-TH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และสถานศึกษาในจังหวัด </a:t>
            </a: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277763" y="3851110"/>
            <a:ext cx="3600000" cy="1260000"/>
          </a:xfrm>
          <a:prstGeom prst="roundRect">
            <a:avLst/>
          </a:prstGeom>
          <a:solidFill>
            <a:srgbClr val="F776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๒. ลดความซ้ำซ้อน</a:t>
            </a:r>
            <a:endParaRPr lang="th-TH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8170189" y="3851904"/>
            <a:ext cx="3600000" cy="1260000"/>
          </a:xfrm>
          <a:prstGeom prst="roundRect">
            <a:avLst/>
          </a:prstGeom>
          <a:solidFill>
            <a:srgbClr val="F776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๔. ความเป็นเอกภาพในระบบ</a:t>
            </a:r>
          </a:p>
          <a:p>
            <a:pPr algn="ctr"/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การติดตามประเมินผล</a:t>
            </a:r>
            <a:endParaRPr lang="th-TH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36" y="154592"/>
            <a:ext cx="1023877" cy="141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08839" y="0"/>
            <a:ext cx="7795181" cy="216131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กรอบประเด็นนโยบายและตัวชี้วัดการตรวจราชการ </a:t>
            </a:r>
            <a:b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การติดตาม ตรวจสอบและประเมินผล</a:t>
            </a:r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การจัดการศึกษา</a:t>
            </a:r>
            <a:b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</a:t>
            </a:r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กระทรวงศึกษาธิการ </a:t>
            </a:r>
            <a: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ประจำปี</a:t>
            </a:r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๒๕๖๐</a:t>
            </a:r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</a:t>
            </a:r>
            <a:endParaRPr lang="th-TH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8067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65555C-EB54-42AD-903C-719EF55C4858}" type="slidenum">
              <a:rPr lang="th-TH" altLang="th-TH" sz="1200">
                <a:solidFill>
                  <a:srgbClr val="D38E27"/>
                </a:solidFill>
                <a:latin typeface="Franklin Gothic Book" pitchFamily="34" charset="0"/>
                <a:cs typeface="LilyUPC" panose="020B0604020202020204" pitchFamily="34" charset="-34"/>
              </a:rPr>
              <a:pPr eaLnBrk="1" hangingPunct="1"/>
              <a:t>20</a:t>
            </a:fld>
            <a:endParaRPr lang="th-TH" altLang="th-TH" sz="1200">
              <a:solidFill>
                <a:srgbClr val="D38E27"/>
              </a:solidFill>
              <a:latin typeface="Franklin Gothic Book" pitchFamily="34" charset="0"/>
              <a:cs typeface="LilyUPC" panose="020B0604020202020204" pitchFamily="34" charset="-34"/>
            </a:endParaRPr>
          </a:p>
        </p:txBody>
      </p:sp>
      <p:graphicFrame>
        <p:nvGraphicFramePr>
          <p:cNvPr id="5" name="ตัวแทนเนื้อหา 6">
            <a:extLst>
              <a:ext uri="{FF2B5EF4-FFF2-40B4-BE49-F238E27FC236}"/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80388"/>
              </p:ext>
            </p:extLst>
          </p:nvPr>
        </p:nvGraphicFramePr>
        <p:xfrm>
          <a:off x="380009" y="1721923"/>
          <a:ext cx="11578443" cy="4887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799">
                  <a:extLst>
                    <a:ext uri="{9D8B030D-6E8A-4147-A177-3AD203B41FA5}"/>
                  </a:extLst>
                </a:gridCol>
                <a:gridCol w="4073236">
                  <a:extLst>
                    <a:ext uri="{9D8B030D-6E8A-4147-A177-3AD203B41FA5}"/>
                  </a:extLst>
                </a:gridCol>
                <a:gridCol w="4191990">
                  <a:extLst>
                    <a:ext uri="{9D8B030D-6E8A-4147-A177-3AD203B41FA5}"/>
                  </a:extLst>
                </a:gridCol>
                <a:gridCol w="1579418">
                  <a:extLst>
                    <a:ext uri="{9D8B030D-6E8A-4147-A177-3AD203B41FA5}"/>
                  </a:extLst>
                </a:gridCol>
              </a:tblGrid>
              <a:tr h="575636"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นโยบาย</a:t>
                      </a:r>
                      <a:endParaRPr lang="th-TH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3" marR="9144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ประเด็นการตรวจราชการ</a:t>
                      </a:r>
                      <a:endParaRPr lang="th-TH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3" marR="9144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ตัวชี้วัด</a:t>
                      </a:r>
                      <a:endParaRPr lang="th-TH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3" marR="9144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ผู้รับการตรวจ</a:t>
                      </a:r>
                      <a:endParaRPr lang="th-TH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3" marR="91443" marT="45736" marB="45736" anchor="ctr"/>
                </a:tc>
                <a:extLst>
                  <a:ext uri="{0D108BD9-81ED-4DB2-BD59-A6C34878D82A}"/>
                </a:extLst>
              </a:tr>
              <a:tr h="4312054">
                <a:tc>
                  <a:txBody>
                    <a:bodyPr/>
                    <a:lstStyle/>
                    <a:p>
                      <a:pPr lvl="0"/>
                      <a:r>
                        <a:rPr lang="th-TH" sz="2400" b="1" i="0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10. การส่งเสริมคุณธรรมจริยธรรมในสถานศึกษา</a:t>
                      </a:r>
                      <a:endParaRPr lang="en-US" sz="2400" b="1" i="0" dirty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52833" marR="52833" marT="26431" marB="26431"/>
                </a:tc>
                <a:tc>
                  <a:txBody>
                    <a:bodyPr/>
                    <a:lstStyle/>
                    <a:p>
                      <a:pPr marL="21590" algn="thaiDist">
                        <a:lnSpc>
                          <a:spcPct val="1110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170305" algn="l"/>
                        </a:tabLst>
                      </a:pPr>
                      <a:r>
                        <a:rPr lang="th-TH" sz="2400" b="1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10.1 การจัดกระบวนการเรียนรู้และพัฒนาโรงเรียนคุณธรรมตามโครงการของต้นสังกัด หรือมูลนิธิ</a:t>
                      </a:r>
                      <a:r>
                        <a:rPr lang="th-TH" sz="2400" b="1" dirty="0" err="1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ยุวสถิรคุณ</a:t>
                      </a:r>
                      <a:endParaRPr lang="th-TH" sz="2400" b="1" dirty="0" smtClean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21590" algn="thaiDist">
                        <a:lnSpc>
                          <a:spcPct val="1110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170305" algn="l"/>
                        </a:tabLst>
                      </a:pPr>
                      <a:endParaRPr lang="th-TH" sz="2400" dirty="0" smtClean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21590" algn="thaiDist">
                        <a:lnSpc>
                          <a:spcPct val="1110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170305" algn="l"/>
                        </a:tabLst>
                      </a:pPr>
                      <a:r>
                        <a:rPr lang="th-TH" sz="2400" b="1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10.2 การจัดกระบวนการเรียนรู้ตามหลักปรัชญาของเศรษฐกิจพอเพียงในการดำเนินชีวิต</a:t>
                      </a:r>
                    </a:p>
                    <a:p>
                      <a:pPr marL="21590" algn="thaiDist">
                        <a:lnSpc>
                          <a:spcPct val="1110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170305" algn="l"/>
                        </a:tabLst>
                      </a:pPr>
                      <a:endParaRPr lang="en-US" sz="2400" dirty="0" smtClean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52833" marR="52833" marT="26431" marB="26431"/>
                </a:tc>
                <a:tc>
                  <a:txBody>
                    <a:bodyPr/>
                    <a:lstStyle/>
                    <a:p>
                      <a:pPr marL="263525" indent="-263525" algn="thaiDist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KPI : </a:t>
                      </a:r>
                      <a:r>
                        <a:rPr lang="th-TH" sz="24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สถานศึกษาใช้กระบวนการเรียนรู้และพัฒนาคุณธรรม จริยธรรมแบบมีส่วนร่วม ร้อยละ 100</a:t>
                      </a:r>
                    </a:p>
                    <a:p>
                      <a:pPr marL="263525" indent="-26352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endParaRPr lang="th-TH" sz="2400" b="0" dirty="0" smtClean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  <a:p>
                      <a:pPr marL="263525" indent="-26352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endParaRPr lang="th-TH" sz="2400" b="0" dirty="0" smtClean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  <a:p>
                      <a:pPr marL="263525" indent="-263525" algn="thaiDist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KPI : </a:t>
                      </a:r>
                      <a:r>
                        <a:rPr lang="th-TH" sz="24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นักเรียนที่เข้าร่วมกิจกรรมตามโครงการน้อม</a:t>
                      </a:r>
                      <a:r>
                        <a:rPr lang="th-TH" sz="2400" b="0" spc="-3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นำแนวคิดตามหลักปรัชญาของเศรษฐกิจ</a:t>
                      </a:r>
                      <a:r>
                        <a:rPr lang="th-TH" sz="2400" b="0" kern="0" spc="-3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พอเพียง</a:t>
                      </a:r>
                      <a:r>
                        <a:rPr lang="th-TH" sz="2400" b="0" kern="0" spc="-6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ในการดำเนินชีวิต ไม่น้อยกว่า ร้อยละ 60</a:t>
                      </a:r>
                    </a:p>
                    <a:p>
                      <a:pPr marL="263525" indent="-26352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endParaRPr lang="en-US" sz="2400" b="0" dirty="0" smtClean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</a:txBody>
                  <a:tcPr marL="52833" marR="52833" marT="26431" marB="26431"/>
                </a:tc>
                <a:tc>
                  <a:txBody>
                    <a:bodyPr/>
                    <a:lstStyle/>
                    <a:p>
                      <a:pPr marL="263525" indent="-263525" algn="ctr">
                        <a:spcAft>
                          <a:spcPts val="0"/>
                        </a:spcAft>
                      </a:pPr>
                      <a:r>
                        <a:rPr lang="th-TH" sz="2400" b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สพฐ</a:t>
                      </a:r>
                      <a:r>
                        <a:rPr lang="th-TH" sz="24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.</a:t>
                      </a:r>
                    </a:p>
                    <a:p>
                      <a:pPr marL="263525" indent="-263525" algn="ctr">
                        <a:spcAft>
                          <a:spcPts val="0"/>
                        </a:spcAft>
                      </a:pPr>
                      <a:r>
                        <a:rPr lang="th-TH" sz="2400" b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สช</a:t>
                      </a:r>
                      <a:r>
                        <a:rPr lang="th-TH" sz="24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.</a:t>
                      </a:r>
                    </a:p>
                    <a:p>
                      <a:pPr marL="263525" indent="-263525" algn="ctr">
                        <a:spcAft>
                          <a:spcPts val="0"/>
                        </a:spcAft>
                      </a:pPr>
                      <a:r>
                        <a:rPr lang="th-TH" sz="2400" b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กศน</a:t>
                      </a:r>
                      <a:r>
                        <a:rPr lang="th-TH" sz="24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.</a:t>
                      </a:r>
                    </a:p>
                    <a:p>
                      <a:pPr marL="263525" indent="-263525" algn="ctr">
                        <a:spcAft>
                          <a:spcPts val="0"/>
                        </a:spcAft>
                      </a:pPr>
                      <a:r>
                        <a:rPr lang="th-TH" sz="24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สอศ.</a:t>
                      </a:r>
                    </a:p>
                    <a:p>
                      <a:pPr marL="263525" indent="-263525" algn="ctr">
                        <a:spcAft>
                          <a:spcPts val="0"/>
                        </a:spcAft>
                      </a:pPr>
                      <a:r>
                        <a:rPr lang="th-TH" sz="2400" b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สกอ</a:t>
                      </a:r>
                      <a:r>
                        <a:rPr lang="th-TH" sz="24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.</a:t>
                      </a:r>
                    </a:p>
                    <a:p>
                      <a:pPr marL="263525" indent="-263525" algn="ctr"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</a:txBody>
                  <a:tcPr marL="52833" marR="52833" marT="26431" marB="26431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214" y="180249"/>
            <a:ext cx="104347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9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08839" y="0"/>
            <a:ext cx="7795181" cy="216131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กรอบประเด็นนโยบายและตัวชี้วัดการตรวจราชการ </a:t>
            </a:r>
            <a:b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การติดตาม ตรวจสอบและประเมินผล</a:t>
            </a:r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การจัดการศึกษา</a:t>
            </a:r>
            <a:b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</a:t>
            </a:r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กระทรวงศึกษาธิการ </a:t>
            </a:r>
            <a: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ประจำปี</a:t>
            </a:r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๒๕๖๐</a:t>
            </a:r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</a:t>
            </a:r>
            <a:endParaRPr lang="th-TH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8067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65555C-EB54-42AD-903C-719EF55C4858}" type="slidenum">
              <a:rPr lang="th-TH" altLang="th-TH" sz="1200">
                <a:solidFill>
                  <a:srgbClr val="D38E27"/>
                </a:solidFill>
                <a:latin typeface="Franklin Gothic Book" pitchFamily="34" charset="0"/>
                <a:cs typeface="LilyUPC" panose="020B0604020202020204" pitchFamily="34" charset="-34"/>
              </a:rPr>
              <a:pPr eaLnBrk="1" hangingPunct="1"/>
              <a:t>21</a:t>
            </a:fld>
            <a:endParaRPr lang="th-TH" altLang="th-TH" sz="1200">
              <a:solidFill>
                <a:srgbClr val="D38E27"/>
              </a:solidFill>
              <a:latin typeface="Franklin Gothic Book" pitchFamily="34" charset="0"/>
              <a:cs typeface="LilyUPC" panose="020B0604020202020204" pitchFamily="34" charset="-34"/>
            </a:endParaRPr>
          </a:p>
        </p:txBody>
      </p:sp>
      <p:graphicFrame>
        <p:nvGraphicFramePr>
          <p:cNvPr id="5" name="ตัวแทนเนื้อหา 6">
            <a:extLst>
              <a:ext uri="{FF2B5EF4-FFF2-40B4-BE49-F238E27FC236}"/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8692610"/>
              </p:ext>
            </p:extLst>
          </p:nvPr>
        </p:nvGraphicFramePr>
        <p:xfrm>
          <a:off x="83126" y="1721923"/>
          <a:ext cx="11732822" cy="5246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3809">
                  <a:extLst>
                    <a:ext uri="{9D8B030D-6E8A-4147-A177-3AD203B41FA5}"/>
                  </a:extLst>
                </a:gridCol>
                <a:gridCol w="3728852">
                  <a:extLst>
                    <a:ext uri="{9D8B030D-6E8A-4147-A177-3AD203B41FA5}"/>
                  </a:extLst>
                </a:gridCol>
                <a:gridCol w="4429496">
                  <a:extLst>
                    <a:ext uri="{9D8B030D-6E8A-4147-A177-3AD203B41FA5}"/>
                  </a:extLst>
                </a:gridCol>
                <a:gridCol w="1460665">
                  <a:extLst>
                    <a:ext uri="{9D8B030D-6E8A-4147-A177-3AD203B41FA5}"/>
                  </a:extLst>
                </a:gridCol>
              </a:tblGrid>
              <a:tr h="575636"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นโยบาย</a:t>
                      </a:r>
                      <a:endParaRPr lang="th-TH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3" marR="9144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ประเด็นการตรวจราชการ</a:t>
                      </a:r>
                      <a:endParaRPr lang="th-TH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3" marR="9144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ตัวชี้วัด</a:t>
                      </a:r>
                      <a:endParaRPr lang="th-TH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3" marR="9144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ผู้รับการตรวจ</a:t>
                      </a:r>
                      <a:endParaRPr lang="th-TH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3" marR="91443" marT="45736" marB="45736" anchor="ctr"/>
                </a:tc>
                <a:extLst>
                  <a:ext uri="{0D108BD9-81ED-4DB2-BD59-A6C34878D82A}"/>
                </a:extLst>
              </a:tr>
              <a:tr h="4312054">
                <a:tc>
                  <a:txBody>
                    <a:bodyPr/>
                    <a:lstStyle/>
                    <a:p>
                      <a:pPr lvl="0"/>
                      <a:r>
                        <a:rPr lang="th-TH" sz="2200" b="1" i="0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11. การขับเคลื่อนนโยบายการจัดการศึกษาในระดับภูมิภาค</a:t>
                      </a:r>
                      <a:endParaRPr lang="en-US" sz="2200" b="1" i="0" dirty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52833" marR="52833" marT="26431" marB="26431"/>
                </a:tc>
                <a:tc>
                  <a:txBody>
                    <a:bodyPr/>
                    <a:lstStyle/>
                    <a:p>
                      <a:pPr marL="21590" algn="thaiDist">
                        <a:lnSpc>
                          <a:spcPct val="1110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170305" algn="l"/>
                        </a:tabLst>
                      </a:pPr>
                      <a:r>
                        <a:rPr lang="th-TH" sz="2200" b="1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11.1</a:t>
                      </a:r>
                      <a:r>
                        <a:rPr lang="th-TH" sz="2200" b="1" baseline="0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th-TH" sz="2200" b="1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การวางแผน</a:t>
                      </a:r>
                      <a:r>
                        <a:rPr lang="th-TH" sz="2200" b="1" dirty="0" err="1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บูรณา</a:t>
                      </a:r>
                      <a:r>
                        <a:rPr lang="th-TH" sz="2200" b="1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การเพื่อการขับเคลื่อน</a:t>
                      </a:r>
                      <a:r>
                        <a:rPr lang="th-TH" sz="2200" b="1" kern="0" spc="-80" baseline="0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นโยบายการจัดการศึกษาระดับจังหวัดและระดับภาค</a:t>
                      </a:r>
                    </a:p>
                    <a:p>
                      <a:pPr marL="21590" algn="thaiDist">
                        <a:lnSpc>
                          <a:spcPct val="1110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170305" algn="l"/>
                        </a:tabLst>
                      </a:pPr>
                      <a:endParaRPr lang="th-TH" sz="2200" b="1" dirty="0" smtClean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21590" algn="thaiDist">
                        <a:lnSpc>
                          <a:spcPct val="1110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170305" algn="l"/>
                        </a:tabLst>
                      </a:pPr>
                      <a:endParaRPr lang="th-TH" sz="1600" b="1" dirty="0" smtClean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21590" algn="thaiDist">
                        <a:lnSpc>
                          <a:spcPct val="1110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170305" algn="l"/>
                        </a:tabLst>
                      </a:pPr>
                      <a:r>
                        <a:rPr lang="th-TH" sz="2200" b="1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11.2</a:t>
                      </a:r>
                      <a:r>
                        <a:rPr lang="th-TH" sz="2200" b="1" baseline="0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th-TH" sz="2200" b="1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การจัดระบบและพัฒนาระบบข้อมูล สารสนเทศและเทคโนโลยีดิจิทัลเพื่อการศึกษา   </a:t>
                      </a:r>
                      <a:r>
                        <a:rPr lang="th-TH" sz="2200" b="1" spc="-30" baseline="0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เพื่อการวางแผนและการกำกับ ติดตาม ประเมินผล</a:t>
                      </a:r>
                    </a:p>
                    <a:p>
                      <a:pPr marL="21590" algn="thaiDist">
                        <a:lnSpc>
                          <a:spcPct val="1110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170305" algn="l"/>
                        </a:tabLst>
                      </a:pPr>
                      <a:endParaRPr lang="th-TH" sz="1600" b="1" dirty="0" smtClean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21590" algn="thaiDist">
                        <a:lnSpc>
                          <a:spcPct val="1110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170305" algn="l"/>
                        </a:tabLst>
                      </a:pPr>
                      <a:r>
                        <a:rPr lang="th-TH" sz="2200" b="1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๑๑.๓ การประสานงานและพัฒนาเครือข่าย             การปฏิบัติงานในระดับพื้นที่</a:t>
                      </a:r>
                    </a:p>
                    <a:p>
                      <a:pPr marL="21590" algn="thaiDist">
                        <a:lnSpc>
                          <a:spcPct val="1110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170305" algn="l"/>
                        </a:tabLst>
                      </a:pPr>
                      <a:endParaRPr lang="th-TH" sz="2200" dirty="0" smtClean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21590" algn="thaiDist">
                        <a:lnSpc>
                          <a:spcPct val="1110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170305" algn="l"/>
                        </a:tabLst>
                      </a:pPr>
                      <a:endParaRPr lang="en-US" sz="2200" dirty="0" smtClean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52833" marR="52833" marT="26431" marB="26431"/>
                </a:tc>
                <a:tc>
                  <a:txBody>
                    <a:bodyPr/>
                    <a:lstStyle/>
                    <a:p>
                      <a:pPr marL="263525" indent="-263525" algn="thaiDist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KPI : </a:t>
                      </a:r>
                      <a:r>
                        <a:rPr lang="th-TH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สำนักงานศึกษาธิการภาคและระดับจังหวัด สามารถขับเคลื่อนยุทธศาสตร์ชาติและ</a:t>
                      </a:r>
                      <a:r>
                        <a:rPr lang="th-TH" sz="2200" b="0" kern="0" spc="-6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ยุทธศาสตร์กระทรวง                สู่การปฏิบัติได้ ร้อยละ  100</a:t>
                      </a:r>
                    </a:p>
                    <a:p>
                      <a:pPr marL="263525" indent="-26352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endParaRPr lang="th-TH" sz="1600" b="0" dirty="0" smtClean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  <a:p>
                      <a:pPr marL="263525" indent="-263525" algn="thaiDist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KPI : </a:t>
                      </a:r>
                      <a:r>
                        <a:rPr lang="th-TH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สำนักงานศึกษาธิการภาคและระดับจังหวัด สามารถจัดระบบ ข้อมูลสารสนเทศและเทคโนโลยีดิจิทัล                  </a:t>
                      </a:r>
                      <a:r>
                        <a:rPr lang="th-TH" sz="2200" b="0" spc="-7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เพื่อการศึกษาได้ตามอำนาจหน้าที่และภารกิจ ร้อยละ  100</a:t>
                      </a:r>
                    </a:p>
                    <a:p>
                      <a:pPr marL="263525" indent="-26352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endParaRPr lang="th-TH" sz="1600" b="0" dirty="0" smtClean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  <a:p>
                      <a:pPr marL="263525" indent="-263525" algn="thaiDist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n-US" sz="2200" b="1" spc="-5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KPI : </a:t>
                      </a:r>
                      <a:r>
                        <a:rPr lang="th-TH" sz="2200" b="0" spc="-5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สำนักงานศึกษาธิการภาคและระดับจังหวัด</a:t>
                      </a:r>
                      <a:r>
                        <a:rPr lang="th-TH" sz="2200" b="0" spc="-5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มีกระบวนการ</a:t>
                      </a:r>
                      <a:r>
                        <a:rPr lang="th-TH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ประสานงานและพัฒนาเครือข่ายการปฏิบัติงานที่มี              ประสิทธิเป็นที่พึงพอใจของผู้รับบริการและผู้เกี่ยวข้อง ร้อยละ100</a:t>
                      </a:r>
                    </a:p>
                  </a:txBody>
                  <a:tcPr marL="52833" marR="52833" marT="26431" marB="26431"/>
                </a:tc>
                <a:tc>
                  <a:txBody>
                    <a:bodyPr/>
                    <a:lstStyle/>
                    <a:p>
                      <a:pPr marL="263525" indent="-263525" algn="ctr">
                        <a:spcAft>
                          <a:spcPts val="0"/>
                        </a:spcAft>
                      </a:pPr>
                      <a:r>
                        <a:rPr lang="th-TH" sz="2200" b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ศธภ</a:t>
                      </a:r>
                      <a:r>
                        <a:rPr lang="th-TH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.</a:t>
                      </a:r>
                    </a:p>
                    <a:p>
                      <a:pPr marL="263525" indent="-263525" algn="ctr">
                        <a:spcAft>
                          <a:spcPts val="0"/>
                        </a:spcAft>
                      </a:pPr>
                      <a:r>
                        <a:rPr lang="th-TH" sz="2200" b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ศธจ</a:t>
                      </a:r>
                      <a:r>
                        <a:rPr lang="th-TH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.</a:t>
                      </a:r>
                      <a:endParaRPr lang="en-US" sz="2200" b="0" dirty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</a:txBody>
                  <a:tcPr marL="52833" marR="52833" marT="26431" marB="26431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589" y="203999"/>
            <a:ext cx="104347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7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08839" y="0"/>
            <a:ext cx="7795181" cy="216131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กรอบประเด็นนโยบายและตัวชี้วัดการตรวจราชการ </a:t>
            </a:r>
            <a:b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การติดตาม ตรวจสอบและประเมินผล</a:t>
            </a:r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การจัดการศึกษา</a:t>
            </a:r>
            <a:b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</a:t>
            </a:r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กระทรวงศึกษาธิการ </a:t>
            </a:r>
            <a: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ประจำปี</a:t>
            </a:r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๒๕๖๐</a:t>
            </a:r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</a:t>
            </a:r>
            <a:endParaRPr lang="th-TH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8067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65555C-EB54-42AD-903C-719EF55C4858}" type="slidenum">
              <a:rPr lang="th-TH" altLang="th-TH" sz="1200">
                <a:solidFill>
                  <a:srgbClr val="D38E27"/>
                </a:solidFill>
                <a:latin typeface="Franklin Gothic Book" pitchFamily="34" charset="0"/>
                <a:cs typeface="LilyUPC" panose="020B0604020202020204" pitchFamily="34" charset="-34"/>
              </a:rPr>
              <a:pPr eaLnBrk="1" hangingPunct="1"/>
              <a:t>22</a:t>
            </a:fld>
            <a:endParaRPr lang="th-TH" altLang="th-TH" sz="1200">
              <a:solidFill>
                <a:srgbClr val="D38E27"/>
              </a:solidFill>
              <a:latin typeface="Franklin Gothic Book" pitchFamily="34" charset="0"/>
              <a:cs typeface="LilyUPC" panose="020B0604020202020204" pitchFamily="34" charset="-34"/>
            </a:endParaRPr>
          </a:p>
        </p:txBody>
      </p:sp>
      <p:graphicFrame>
        <p:nvGraphicFramePr>
          <p:cNvPr id="5" name="ตัวแทนเนื้อหา 6">
            <a:extLst>
              <a:ext uri="{FF2B5EF4-FFF2-40B4-BE49-F238E27FC236}"/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6166962"/>
              </p:ext>
            </p:extLst>
          </p:nvPr>
        </p:nvGraphicFramePr>
        <p:xfrm>
          <a:off x="308758" y="1721923"/>
          <a:ext cx="11720945" cy="4887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154">
                  <a:extLst>
                    <a:ext uri="{9D8B030D-6E8A-4147-A177-3AD203B41FA5}"/>
                  </a:extLst>
                </a:gridCol>
                <a:gridCol w="3470548">
                  <a:extLst>
                    <a:ext uri="{9D8B030D-6E8A-4147-A177-3AD203B41FA5}"/>
                  </a:extLst>
                </a:gridCol>
                <a:gridCol w="4944587">
                  <a:extLst>
                    <a:ext uri="{9D8B030D-6E8A-4147-A177-3AD203B41FA5}"/>
                  </a:extLst>
                </a:gridCol>
                <a:gridCol w="1448656">
                  <a:extLst>
                    <a:ext uri="{9D8B030D-6E8A-4147-A177-3AD203B41FA5}"/>
                  </a:extLst>
                </a:gridCol>
              </a:tblGrid>
              <a:tr h="575636"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นโยบาย</a:t>
                      </a:r>
                      <a:endParaRPr lang="th-TH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3" marR="9144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ประเด็นการตรวจราชการ</a:t>
                      </a:r>
                      <a:endParaRPr lang="th-TH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3" marR="9144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ตัวชี้วัด</a:t>
                      </a:r>
                      <a:endParaRPr lang="th-TH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3" marR="9144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ผู้รับการตรวจ</a:t>
                      </a:r>
                      <a:endParaRPr lang="th-TH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3" marR="91443" marT="45736" marB="45736" anchor="ctr"/>
                </a:tc>
                <a:extLst>
                  <a:ext uri="{0D108BD9-81ED-4DB2-BD59-A6C34878D82A}"/>
                </a:extLst>
              </a:tr>
              <a:tr h="4312054">
                <a:tc>
                  <a:txBody>
                    <a:bodyPr/>
                    <a:lstStyle/>
                    <a:p>
                      <a:pPr lvl="0"/>
                      <a:r>
                        <a:rPr lang="th-TH" sz="2200" b="1" i="0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12. การเพิ่มประสิทธิภาพการใช้ทรัพยากรเพื่อการศึกษา</a:t>
                      </a:r>
                      <a:endParaRPr lang="en-US" sz="2200" b="1" i="0" dirty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52833" marR="52833" marT="26431" marB="26431"/>
                </a:tc>
                <a:tc>
                  <a:txBody>
                    <a:bodyPr/>
                    <a:lstStyle/>
                    <a:p>
                      <a:pPr marL="21590" algn="thaiDist">
                        <a:lnSpc>
                          <a:spcPct val="1110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170305" algn="l"/>
                        </a:tabLst>
                      </a:pPr>
                      <a:r>
                        <a:rPr lang="th-TH" sz="2200" b="1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๑๒.๑ การบริหารจัดการระบบฐานข้อมูลและสารสนเทศสถานศึกษาระดับจังหวัด เพื่อการบริหารและจัดการศึกษาในพื้นที่ให้สามารถใช้ทรัพยากรให้มีประสิทธิภาพ สามารถนำข้อมูลสารสนเทศมาใช้เพื่อการ</a:t>
                      </a:r>
                      <a:r>
                        <a:rPr lang="th-TH" sz="2200" b="1" kern="0" spc="-60" baseline="0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วางแผน การกำหนดนโยบาย การกำกับ</a:t>
                      </a:r>
                      <a:r>
                        <a:rPr lang="th-TH" sz="2200" b="1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th-TH" sz="2200" b="1" kern="0" spc="-60" baseline="0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ติดตามและประเมินผลการจัดการศึกษา                   </a:t>
                      </a:r>
                      <a:r>
                        <a:rPr lang="th-TH" sz="2200" b="1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ให้เป็นไปตามเกณฑ์มาตรฐาน ยกระดับคุณภาพและมาตรฐานการศึกษา ตลอดจนเพิ่มโอกาสและความเสมอภาค                ทางการศึกษา</a:t>
                      </a:r>
                      <a:endParaRPr lang="en-US" sz="2200" b="1" dirty="0" smtClean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52833" marR="52833" marT="26431" marB="26431"/>
                </a:tc>
                <a:tc>
                  <a:txBody>
                    <a:bodyPr/>
                    <a:lstStyle/>
                    <a:p>
                      <a:pPr marL="263525" indent="-26352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n-US" sz="2200" b="1" kern="0" spc="-6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KPI 1 </a:t>
                      </a:r>
                      <a:r>
                        <a:rPr lang="en-US" sz="2200" b="0" kern="0" spc="-6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: </a:t>
                      </a:r>
                      <a:r>
                        <a:rPr lang="th-TH" sz="2200" b="0" kern="0" spc="-6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ความสามารถในการรับนักเรียนของสถานศึกษา</a:t>
                      </a:r>
                    </a:p>
                    <a:p>
                      <a:pPr marL="263525" indent="-26352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KPI 2 </a:t>
                      </a:r>
                      <a:r>
                        <a:rPr lang="en-US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: </a:t>
                      </a:r>
                      <a:r>
                        <a:rPr lang="th-TH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อัตราส่วนครูต่อนักเรียน</a:t>
                      </a:r>
                    </a:p>
                    <a:p>
                      <a:pPr marL="263525" indent="-26352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KPI </a:t>
                      </a:r>
                      <a:r>
                        <a:rPr lang="th-TH" sz="2200" b="1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๓ </a:t>
                      </a:r>
                      <a:r>
                        <a:rPr lang="th-TH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: อัตราส่วนนักเรียนต่อห้อง</a:t>
                      </a:r>
                    </a:p>
                    <a:p>
                      <a:pPr marL="263525" indent="-26352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KPI </a:t>
                      </a:r>
                      <a:r>
                        <a:rPr lang="th-TH" sz="2200" b="1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๔ </a:t>
                      </a:r>
                      <a:r>
                        <a:rPr lang="th-TH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: ต้นทุนต่อหน่วยของการจัดการศึกษา</a:t>
                      </a:r>
                    </a:p>
                    <a:p>
                      <a:pPr marL="263525" indent="-263525" algn="thaiDist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n-US" sz="2200" b="1" spc="12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KPI </a:t>
                      </a:r>
                      <a:r>
                        <a:rPr lang="th-TH" sz="2200" b="1" spc="12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๕ </a:t>
                      </a:r>
                      <a:r>
                        <a:rPr lang="th-TH" sz="2200" b="0" spc="12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: ต้นทุนต่อหน่วยที่ควรจะเป็นของการจัดการศึกษา                    </a:t>
                      </a:r>
                      <a:r>
                        <a:rPr lang="th-TH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ตามเกณฑ์มาตรฐานการจัดการศึกษาและมาตรฐานอัตรากำลัง</a:t>
                      </a:r>
                    </a:p>
                    <a:p>
                      <a:pPr marL="263525" indent="-26352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KPI </a:t>
                      </a:r>
                      <a:r>
                        <a:rPr lang="th-TH" sz="2200" b="1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๖ </a:t>
                      </a:r>
                      <a:r>
                        <a:rPr lang="th-TH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: ประสิทธิภาพเชิงต้นทุนของการจัดการศึกษา</a:t>
                      </a:r>
                    </a:p>
                    <a:p>
                      <a:pPr marL="263525" indent="-263525" algn="thaiDist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KPI </a:t>
                      </a:r>
                      <a:r>
                        <a:rPr lang="th-TH" sz="2200" b="1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๗ </a:t>
                      </a:r>
                      <a:r>
                        <a:rPr lang="th-TH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: ประสิทธิภาพการใช้ทรัพยากรของสถานศึกษาเปรียบเทียบกับคุณภาพของการจัดการศึกษา (ผลสัมฤทธิ์ทางการเรียน                ของผู้เรียน (คะแนน </a:t>
                      </a:r>
                      <a:r>
                        <a:rPr lang="en-US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O-NET) </a:t>
                      </a:r>
                      <a:r>
                        <a:rPr lang="th-TH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ชั้น ป.6 ม.3 และ ม.6</a:t>
                      </a:r>
                    </a:p>
                  </a:txBody>
                  <a:tcPr marL="52833" marR="52833" marT="26431" marB="26431"/>
                </a:tc>
                <a:tc>
                  <a:txBody>
                    <a:bodyPr/>
                    <a:lstStyle/>
                    <a:p>
                      <a:pPr marL="263525" indent="-263525" algn="ctr">
                        <a:spcAft>
                          <a:spcPts val="0"/>
                        </a:spcAft>
                      </a:pPr>
                      <a:r>
                        <a:rPr lang="th-TH" sz="2200" b="0" kern="1200" spc="0" baseline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สพฐ</a:t>
                      </a:r>
                      <a:r>
                        <a:rPr lang="th-TH" sz="2200" b="0" kern="1200" spc="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.</a:t>
                      </a:r>
                      <a:endParaRPr lang="en-US" sz="2200" b="0" kern="0" spc="-60" baseline="0" dirty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</a:txBody>
                  <a:tcPr marL="36000" marR="52833" marT="26431" marB="26431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63" y="156498"/>
            <a:ext cx="104347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3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08839" y="0"/>
            <a:ext cx="7795181" cy="216131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กรอบประเด็นนโยบายและตัวชี้วัดการตรวจราชการ </a:t>
            </a:r>
            <a:b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การติดตาม ตรวจสอบและประเมินผล</a:t>
            </a:r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การจัดการศึกษา</a:t>
            </a:r>
            <a:b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</a:t>
            </a:r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กระทรวงศึกษาธิการ </a:t>
            </a:r>
            <a: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ประจำปี</a:t>
            </a:r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๒๕๖๐</a:t>
            </a:r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</a:t>
            </a:r>
            <a:endParaRPr lang="th-TH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8067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65555C-EB54-42AD-903C-719EF55C4858}" type="slidenum">
              <a:rPr lang="th-TH" altLang="th-TH" sz="1200">
                <a:solidFill>
                  <a:srgbClr val="D38E27"/>
                </a:solidFill>
                <a:latin typeface="Franklin Gothic Book" pitchFamily="34" charset="0"/>
                <a:cs typeface="LilyUPC" panose="020B0604020202020204" pitchFamily="34" charset="-34"/>
              </a:rPr>
              <a:pPr eaLnBrk="1" hangingPunct="1"/>
              <a:t>23</a:t>
            </a:fld>
            <a:endParaRPr lang="th-TH" altLang="th-TH" sz="1200">
              <a:solidFill>
                <a:srgbClr val="D38E27"/>
              </a:solidFill>
              <a:latin typeface="Franklin Gothic Book" pitchFamily="34" charset="0"/>
              <a:cs typeface="LilyUPC" panose="020B0604020202020204" pitchFamily="34" charset="-34"/>
            </a:endParaRPr>
          </a:p>
        </p:txBody>
      </p:sp>
      <p:graphicFrame>
        <p:nvGraphicFramePr>
          <p:cNvPr id="5" name="ตัวแทนเนื้อหา 6">
            <a:extLst>
              <a:ext uri="{FF2B5EF4-FFF2-40B4-BE49-F238E27FC236}"/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1628294"/>
              </p:ext>
            </p:extLst>
          </p:nvPr>
        </p:nvGraphicFramePr>
        <p:xfrm>
          <a:off x="261256" y="1721923"/>
          <a:ext cx="11720947" cy="4887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3667">
                  <a:extLst>
                    <a:ext uri="{9D8B030D-6E8A-4147-A177-3AD203B41FA5}"/>
                  </a:extLst>
                </a:gridCol>
                <a:gridCol w="3439607">
                  <a:extLst>
                    <a:ext uri="{9D8B030D-6E8A-4147-A177-3AD203B41FA5}"/>
                  </a:extLst>
                </a:gridCol>
                <a:gridCol w="4845132">
                  <a:extLst>
                    <a:ext uri="{9D8B030D-6E8A-4147-A177-3AD203B41FA5}"/>
                  </a:extLst>
                </a:gridCol>
                <a:gridCol w="1472541">
                  <a:extLst>
                    <a:ext uri="{9D8B030D-6E8A-4147-A177-3AD203B41FA5}"/>
                  </a:extLst>
                </a:gridCol>
              </a:tblGrid>
              <a:tr h="575636"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นโยบาย</a:t>
                      </a:r>
                      <a:endParaRPr lang="th-TH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3" marR="9144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ประเด็นการตรวจราชการ</a:t>
                      </a:r>
                      <a:endParaRPr lang="th-TH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3" marR="9144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ตัวชี้วัด</a:t>
                      </a:r>
                      <a:endParaRPr lang="th-TH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3" marR="9144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ผู้รับการตรวจ</a:t>
                      </a:r>
                      <a:endParaRPr lang="th-TH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3" marR="91443" marT="45736" marB="45736" anchor="ctr"/>
                </a:tc>
                <a:extLst>
                  <a:ext uri="{0D108BD9-81ED-4DB2-BD59-A6C34878D82A}"/>
                </a:extLst>
              </a:tr>
              <a:tr h="4312054">
                <a:tc>
                  <a:txBody>
                    <a:bodyPr/>
                    <a:lstStyle/>
                    <a:p>
                      <a:pPr lvl="0"/>
                      <a:r>
                        <a:rPr lang="th-TH" sz="2200" b="1" i="0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13. การยกระดับคุณภาพการ ศึกษาในเขตพัฒนาพิเศษเฉพาะกิจจังหวัดชายแดนภาคใต้และพื้นที่พิเศษ</a:t>
                      </a:r>
                      <a:endParaRPr lang="en-US" sz="2200" b="1" i="0" dirty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52833" marR="52833" marT="26431" marB="26431"/>
                </a:tc>
                <a:tc>
                  <a:txBody>
                    <a:bodyPr/>
                    <a:lstStyle/>
                    <a:p>
                      <a:pPr marL="21590" algn="thaiDist">
                        <a:lnSpc>
                          <a:spcPct val="1110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170305" algn="l"/>
                        </a:tabLst>
                      </a:pPr>
                      <a:r>
                        <a:rPr lang="th-TH" sz="2200" b="1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13.1 ผลการทดสอบทางการศึกษาระดับชาติขั้นพื้นฐาน (</a:t>
                      </a:r>
                      <a:r>
                        <a:rPr lang="en-US" sz="2200" b="1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O-NET)</a:t>
                      </a:r>
                    </a:p>
                    <a:p>
                      <a:pPr marL="21590" algn="thaiDist">
                        <a:lnSpc>
                          <a:spcPct val="1110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170305" algn="l"/>
                        </a:tabLst>
                      </a:pPr>
                      <a:endParaRPr lang="en-US" sz="2200" b="1" dirty="0" smtClean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21590" algn="l">
                        <a:lnSpc>
                          <a:spcPct val="1110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170305" algn="l"/>
                        </a:tabLst>
                      </a:pPr>
                      <a:r>
                        <a:rPr lang="en-US" sz="2200" b="1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13.2</a:t>
                      </a:r>
                      <a:r>
                        <a:rPr lang="en-US" sz="2200" b="1" baseline="0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th-TH" sz="2200" b="1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ผลสัมฤทธิ์ในการดำเนินงานตามแผนพัฒนาการศึกษาในเขตพัฒนาพิเศษเฉพาะกิจจังหวัดชายแดนภาคใต้</a:t>
                      </a:r>
                    </a:p>
                    <a:p>
                      <a:pPr marL="21590" algn="thaiDist">
                        <a:lnSpc>
                          <a:spcPct val="1110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170305" algn="l"/>
                        </a:tabLst>
                      </a:pPr>
                      <a:endParaRPr lang="en-US" sz="2200" dirty="0" smtClean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52833" marR="52833" marT="26431" marB="26431"/>
                </a:tc>
                <a:tc>
                  <a:txBody>
                    <a:bodyPr/>
                    <a:lstStyle/>
                    <a:p>
                      <a:pPr marL="263525" indent="-26352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KPI</a:t>
                      </a:r>
                      <a:r>
                        <a:rPr lang="en-US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 : </a:t>
                      </a:r>
                      <a:r>
                        <a:rPr lang="th-TH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ค่าเฉลี่ยคะแนนผลการทดสอบทางการศึกษาระดับชาติขั้นพื้นฐาน (</a:t>
                      </a:r>
                      <a:r>
                        <a:rPr lang="en-US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O-NET) </a:t>
                      </a:r>
                      <a:r>
                        <a:rPr lang="th-TH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ของนักเรียน 4 วิชาหลักเพิ่มขึ้น ร้อยละ 3</a:t>
                      </a:r>
                    </a:p>
                    <a:p>
                      <a:pPr marL="263525" indent="-26352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endParaRPr lang="en-US" sz="2200" b="0" dirty="0" smtClean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  <a:p>
                      <a:pPr marL="263525" indent="-26352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KPI 1</a:t>
                      </a:r>
                      <a:r>
                        <a:rPr lang="en-US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 : </a:t>
                      </a:r>
                      <a:r>
                        <a:rPr lang="th-TH" sz="2200" b="0" kern="0" spc="-6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นักเรียนที่ออกกลางคันและตกหล่น โครงการจัดการศึกษาให้เด็กออกกลางคันและเด็กตกหล่น ได้รับการช่วยเหลือและกลับเข้าสู่ระบบการศึกษาในปีงบประมาณ พ.ศ. 2561 ร้อยละ 100 (จำนวน 1,620 คน (</a:t>
                      </a:r>
                      <a:r>
                        <a:rPr lang="th-TH" sz="2200" b="0" kern="0" spc="-60" baseline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กศน</a:t>
                      </a:r>
                      <a:r>
                        <a:rPr lang="th-TH" sz="2200" b="0" kern="0" spc="-6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. 5 </a:t>
                      </a:r>
                      <a:r>
                        <a:rPr lang="th-TH" sz="2200" b="0" kern="0" spc="-60" baseline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จว</a:t>
                      </a:r>
                      <a:r>
                        <a:rPr lang="th-TH" sz="2200" b="0" kern="0" spc="-6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.) ข้อมูลจากแผน</a:t>
                      </a:r>
                      <a:r>
                        <a:rPr lang="th-TH" sz="2200" b="0" kern="0" spc="-60" baseline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บูรณา</a:t>
                      </a:r>
                      <a:r>
                        <a:rPr lang="th-TH" sz="2200" b="0" kern="0" spc="-6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การฯ </a:t>
                      </a:r>
                    </a:p>
                    <a:p>
                      <a:pPr marL="263525" indent="-26352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KPI</a:t>
                      </a:r>
                      <a:r>
                        <a:rPr lang="en-US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en-US" sz="2200" b="1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2</a:t>
                      </a:r>
                      <a:r>
                        <a:rPr lang="en-US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 : </a:t>
                      </a:r>
                      <a:r>
                        <a:rPr lang="th-TH" sz="2200" b="0" kern="0" spc="-8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นักเรียนโรงเรียนเอกชนระดับมัธยมศึกษาตอนปลายที่เข้ารับการ</a:t>
                      </a:r>
                      <a:r>
                        <a:rPr lang="th-TH" sz="2200" b="0" kern="0" spc="-80" baseline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ติวเตอร์</a:t>
                      </a:r>
                      <a:r>
                        <a:rPr lang="th-TH" sz="2200" b="0" kern="0" spc="-8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มีผลสัมฤทธิ์หลังเข้าอบรมสูงขึ้นตามโครงการเสริมสร้างความเข้าใจในสถานศึกษา</a:t>
                      </a:r>
                      <a:r>
                        <a:rPr lang="th-TH" sz="2200" b="0" kern="0" spc="-2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เอกชน กิจกรรม </a:t>
                      </a:r>
                      <a:r>
                        <a:rPr lang="th-TH" sz="2200" b="0" kern="0" spc="-20" baseline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ติวเตอร์</a:t>
                      </a:r>
                      <a:r>
                        <a:rPr lang="th-TH" sz="2200" b="0" kern="0" spc="-2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 แนะแนวการศึกษาต่อ เข้ารับการศึกษาต่อได้ไม่น้อยกว่า ร้อยละ 10 </a:t>
                      </a:r>
                    </a:p>
                  </a:txBody>
                  <a:tcPr marL="52833" marR="52833" marT="26431" marB="26431"/>
                </a:tc>
                <a:tc>
                  <a:txBody>
                    <a:bodyPr/>
                    <a:lstStyle/>
                    <a:p>
                      <a:pPr marL="263525" indent="-263525" algn="ctr">
                        <a:spcAft>
                          <a:spcPts val="0"/>
                        </a:spcAft>
                      </a:pPr>
                      <a:r>
                        <a:rPr lang="th-TH" sz="2200" b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สพป</a:t>
                      </a:r>
                      <a:r>
                        <a:rPr lang="th-TH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./</a:t>
                      </a:r>
                      <a:r>
                        <a:rPr lang="th-TH" sz="2200" b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สพ</a:t>
                      </a:r>
                      <a:r>
                        <a:rPr lang="th-TH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ม./</a:t>
                      </a:r>
                      <a:r>
                        <a:rPr lang="th-TH" sz="2200" b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สช</a:t>
                      </a:r>
                      <a:r>
                        <a:rPr lang="th-TH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.</a:t>
                      </a:r>
                    </a:p>
                    <a:p>
                      <a:pPr marL="263525" indent="-263525" algn="ctr">
                        <a:spcAft>
                          <a:spcPts val="0"/>
                        </a:spcAft>
                      </a:pPr>
                      <a:endParaRPr lang="th-TH" sz="2200" b="0" dirty="0" smtClean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  <a:p>
                      <a:pPr marL="263525" indent="-263525" algn="ctr">
                        <a:spcAft>
                          <a:spcPts val="600"/>
                        </a:spcAft>
                      </a:pPr>
                      <a:endParaRPr lang="th-TH" sz="2200" b="0" dirty="0" smtClean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  <a:p>
                      <a:pPr marL="263525" indent="-263525" algn="ctr">
                        <a:spcAft>
                          <a:spcPts val="0"/>
                        </a:spcAft>
                      </a:pPr>
                      <a:r>
                        <a:rPr lang="th-TH" sz="2200" b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กศน</a:t>
                      </a:r>
                      <a:r>
                        <a:rPr lang="th-TH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.</a:t>
                      </a:r>
                    </a:p>
                    <a:p>
                      <a:pPr marL="263525" indent="-263525" algn="ctr">
                        <a:spcAft>
                          <a:spcPts val="0"/>
                        </a:spcAft>
                      </a:pPr>
                      <a:endParaRPr lang="th-TH" sz="2200" b="0" dirty="0" smtClean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  <a:p>
                      <a:pPr marL="263525" indent="-263525" algn="ctr">
                        <a:spcAft>
                          <a:spcPts val="0"/>
                        </a:spcAft>
                      </a:pPr>
                      <a:endParaRPr lang="th-TH" sz="2200" b="0" dirty="0" smtClean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  <a:p>
                      <a:pPr marL="263525" indent="-263525" algn="ctr">
                        <a:spcAft>
                          <a:spcPts val="0"/>
                        </a:spcAft>
                      </a:pPr>
                      <a:endParaRPr lang="th-TH" sz="2200" b="0" dirty="0" smtClean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  <a:p>
                      <a:pPr marL="263525" indent="-263525" algn="ctr">
                        <a:spcAft>
                          <a:spcPts val="0"/>
                        </a:spcAft>
                      </a:pPr>
                      <a:endParaRPr lang="th-TH" sz="1200" b="0" dirty="0" smtClean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  <a:p>
                      <a:pPr marL="263525" indent="-263525" algn="ctr">
                        <a:spcAft>
                          <a:spcPts val="0"/>
                        </a:spcAft>
                      </a:pPr>
                      <a:r>
                        <a:rPr lang="th-TH" sz="2200" b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สช</a:t>
                      </a:r>
                      <a:r>
                        <a:rPr lang="th-TH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.</a:t>
                      </a:r>
                      <a:endParaRPr lang="en-US" sz="2200" b="0" dirty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</a:txBody>
                  <a:tcPr marL="52833" marR="52833" marT="26431" marB="26431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61" y="144623"/>
            <a:ext cx="104347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5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08839" y="0"/>
            <a:ext cx="7795181" cy="216131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กรอบประเด็นนโยบายและตัวชี้วัดการตรวจราชการ </a:t>
            </a:r>
            <a:b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การติดตาม ตรวจสอบและประเมินผล</a:t>
            </a:r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การจัดการศึกษา</a:t>
            </a:r>
            <a:b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</a:t>
            </a:r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กระทรวงศึกษาธิการ </a:t>
            </a:r>
            <a: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ประจำปี</a:t>
            </a:r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๒๕๖๐</a:t>
            </a:r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</a:t>
            </a:r>
            <a:endParaRPr lang="th-TH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8067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65555C-EB54-42AD-903C-719EF55C4858}" type="slidenum">
              <a:rPr lang="th-TH" altLang="th-TH" sz="1200">
                <a:solidFill>
                  <a:srgbClr val="D38E27"/>
                </a:solidFill>
                <a:latin typeface="Franklin Gothic Book" pitchFamily="34" charset="0"/>
                <a:cs typeface="LilyUPC" panose="020B0604020202020204" pitchFamily="34" charset="-34"/>
              </a:rPr>
              <a:pPr eaLnBrk="1" hangingPunct="1"/>
              <a:t>24</a:t>
            </a:fld>
            <a:endParaRPr lang="th-TH" altLang="th-TH" sz="1200">
              <a:solidFill>
                <a:srgbClr val="D38E27"/>
              </a:solidFill>
              <a:latin typeface="Franklin Gothic Book" pitchFamily="34" charset="0"/>
              <a:cs typeface="LilyUPC" panose="020B0604020202020204" pitchFamily="34" charset="-34"/>
            </a:endParaRPr>
          </a:p>
        </p:txBody>
      </p:sp>
      <p:graphicFrame>
        <p:nvGraphicFramePr>
          <p:cNvPr id="5" name="ตัวแทนเนื้อหา 6">
            <a:extLst>
              <a:ext uri="{FF2B5EF4-FFF2-40B4-BE49-F238E27FC236}"/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3319137"/>
              </p:ext>
            </p:extLst>
          </p:nvPr>
        </p:nvGraphicFramePr>
        <p:xfrm>
          <a:off x="261256" y="1721923"/>
          <a:ext cx="11720947" cy="4887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0692">
                  <a:extLst>
                    <a:ext uri="{9D8B030D-6E8A-4147-A177-3AD203B41FA5}"/>
                  </a:extLst>
                </a:gridCol>
                <a:gridCol w="3075709">
                  <a:extLst>
                    <a:ext uri="{9D8B030D-6E8A-4147-A177-3AD203B41FA5}"/>
                  </a:extLst>
                </a:gridCol>
                <a:gridCol w="4762005">
                  <a:extLst>
                    <a:ext uri="{9D8B030D-6E8A-4147-A177-3AD203B41FA5}"/>
                  </a:extLst>
                </a:gridCol>
                <a:gridCol w="1472541">
                  <a:extLst>
                    <a:ext uri="{9D8B030D-6E8A-4147-A177-3AD203B41FA5}"/>
                  </a:extLst>
                </a:gridCol>
              </a:tblGrid>
              <a:tr h="575636"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นโยบาย</a:t>
                      </a:r>
                      <a:endParaRPr lang="th-TH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3" marR="9144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ประเด็นการตรวจราชการ</a:t>
                      </a:r>
                      <a:endParaRPr lang="th-TH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3" marR="9144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ตัวชี้วัด</a:t>
                      </a:r>
                      <a:endParaRPr lang="th-TH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3" marR="9144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ผู้รับการตรวจ</a:t>
                      </a:r>
                      <a:endParaRPr lang="th-TH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3" marR="91443" marT="45736" marB="45736" anchor="ctr"/>
                </a:tc>
                <a:extLst>
                  <a:ext uri="{0D108BD9-81ED-4DB2-BD59-A6C34878D82A}"/>
                </a:extLst>
              </a:tr>
              <a:tr h="4312054">
                <a:tc>
                  <a:txBody>
                    <a:bodyPr/>
                    <a:lstStyle/>
                    <a:p>
                      <a:pPr lvl="0"/>
                      <a:r>
                        <a:rPr lang="th-TH" sz="2400" b="1" i="0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14. การพัฒนาครูทั้งระบบ</a:t>
                      </a:r>
                      <a:endParaRPr lang="en-US" sz="2400" b="1" i="0" dirty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52833" marR="52833" marT="26431" marB="26431"/>
                </a:tc>
                <a:tc>
                  <a:txBody>
                    <a:bodyPr/>
                    <a:lstStyle/>
                    <a:p>
                      <a:pPr marL="21590" algn="thaiDist">
                        <a:lnSpc>
                          <a:spcPct val="1110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170305" algn="l"/>
                        </a:tabLst>
                      </a:pPr>
                      <a:r>
                        <a:rPr lang="th-TH" sz="2400" b="1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14.1 การพัฒนาครูตามโครงการพัฒนาครูรูปแบบครบวงจร</a:t>
                      </a:r>
                    </a:p>
                    <a:p>
                      <a:pPr marL="21590" algn="thaiDist">
                        <a:lnSpc>
                          <a:spcPct val="1110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170305" algn="l"/>
                        </a:tabLst>
                      </a:pPr>
                      <a:endParaRPr lang="th-TH" sz="2400" b="1" dirty="0" smtClean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21590" algn="thaiDist">
                        <a:lnSpc>
                          <a:spcPct val="1110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170305" algn="l"/>
                        </a:tabLst>
                      </a:pPr>
                      <a:endParaRPr lang="th-TH" sz="2400" b="1" dirty="0" smtClean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21590" algn="thaiDist">
                        <a:lnSpc>
                          <a:spcPct val="1110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170305" algn="l"/>
                        </a:tabLst>
                      </a:pPr>
                      <a:r>
                        <a:rPr lang="th-TH" sz="2400" b="1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14.2 การพัฒนาครูกระบวนการสร้างชุมชนแห่งการเรียนรู้ : </a:t>
                      </a:r>
                      <a:r>
                        <a:rPr lang="en-US" sz="2400" b="1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PLC</a:t>
                      </a:r>
                    </a:p>
                    <a:p>
                      <a:pPr marL="21590" algn="thaiDist">
                        <a:lnSpc>
                          <a:spcPct val="1110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170305" algn="l"/>
                        </a:tabLst>
                      </a:pPr>
                      <a:endParaRPr lang="en-US" sz="2400" dirty="0" smtClean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52833" marR="52833" marT="26431" marB="26431"/>
                </a:tc>
                <a:tc>
                  <a:txBody>
                    <a:bodyPr/>
                    <a:lstStyle/>
                    <a:p>
                      <a:pPr marL="263525" indent="-26352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KPI</a:t>
                      </a:r>
                      <a:r>
                        <a:rPr lang="en-US" sz="24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: </a:t>
                      </a:r>
                      <a:r>
                        <a:rPr lang="th-TH" sz="24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ครูที่ผ่านการพัฒนาตามโครงการพัฒนาครูรูปแบบครบวงจรนำผลการพัฒนามาใช้ในการเรียนการสอนไม่น้อยกว่าร้อยละ 80</a:t>
                      </a:r>
                    </a:p>
                    <a:p>
                      <a:pPr marL="263525" indent="-26352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endParaRPr lang="th-TH" sz="2400" b="0" dirty="0" smtClean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  <a:p>
                      <a:pPr marL="263525" indent="-26352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KPI</a:t>
                      </a:r>
                      <a:r>
                        <a:rPr lang="en-US" sz="24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 : </a:t>
                      </a:r>
                      <a:r>
                        <a:rPr lang="th-TH" sz="24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ครูที่ผ่านการพัฒนาตามกระบวนการสร้างชุมชนแห่งการเรียนรู้ (</a:t>
                      </a:r>
                      <a:r>
                        <a:rPr lang="en-US" sz="24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PLC) </a:t>
                      </a:r>
                      <a:r>
                        <a:rPr lang="th-TH" sz="24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นำผลการพัฒนามาปรับการเรียนการสอนไม่น้อยกว่าร้อยละ 80</a:t>
                      </a:r>
                    </a:p>
                    <a:p>
                      <a:pPr marL="263525" indent="-26352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endParaRPr lang="th-TH" sz="2400" b="0" dirty="0" smtClean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</a:txBody>
                  <a:tcPr marL="52833" marR="52833" marT="26431" marB="26431"/>
                </a:tc>
                <a:tc>
                  <a:txBody>
                    <a:bodyPr/>
                    <a:lstStyle/>
                    <a:p>
                      <a:pPr marL="263525" indent="-263525" algn="ctr">
                        <a:spcAft>
                          <a:spcPts val="0"/>
                        </a:spcAft>
                      </a:pPr>
                      <a:r>
                        <a:rPr lang="th-TH" sz="2400" b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สพฐ</a:t>
                      </a:r>
                      <a:r>
                        <a:rPr lang="th-TH" sz="24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.</a:t>
                      </a:r>
                      <a:endParaRPr lang="en-US" sz="2400" b="0" dirty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</a:txBody>
                  <a:tcPr marL="52833" marR="52833" marT="26431" marB="26431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61" y="180249"/>
            <a:ext cx="104347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2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08839" y="0"/>
            <a:ext cx="7795181" cy="216131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กรอบประเด็นนโยบายและตัวชี้วัดการตรวจราชการ </a:t>
            </a:r>
            <a:b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การติดตาม ตรวจสอบและประเมินผล</a:t>
            </a:r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การจัดการศึกษา</a:t>
            </a:r>
            <a:b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</a:t>
            </a:r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กระทรวงศึกษาธิการ </a:t>
            </a:r>
            <a:r>
              <a:rPr lang="th-TH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ประจำปี</a:t>
            </a:r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๒๕๖๐</a:t>
            </a:r>
            <a: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</a:t>
            </a:r>
            <a:endParaRPr lang="th-TH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8067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65555C-EB54-42AD-903C-719EF55C4858}" type="slidenum">
              <a:rPr lang="th-TH" altLang="th-TH" sz="1200">
                <a:solidFill>
                  <a:srgbClr val="D38E27"/>
                </a:solidFill>
                <a:latin typeface="Franklin Gothic Book" pitchFamily="34" charset="0"/>
                <a:cs typeface="LilyUPC" panose="020B0604020202020204" pitchFamily="34" charset="-34"/>
              </a:rPr>
              <a:pPr eaLnBrk="1" hangingPunct="1"/>
              <a:t>25</a:t>
            </a:fld>
            <a:endParaRPr lang="th-TH" altLang="th-TH" sz="1200">
              <a:solidFill>
                <a:srgbClr val="D38E27"/>
              </a:solidFill>
              <a:latin typeface="Franklin Gothic Book" pitchFamily="34" charset="0"/>
              <a:cs typeface="LilyUPC" panose="020B0604020202020204" pitchFamily="34" charset="-34"/>
            </a:endParaRPr>
          </a:p>
        </p:txBody>
      </p:sp>
      <p:graphicFrame>
        <p:nvGraphicFramePr>
          <p:cNvPr id="5" name="ตัวแทนเนื้อหา 6">
            <a:extLst>
              <a:ext uri="{FF2B5EF4-FFF2-40B4-BE49-F238E27FC236}"/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8348785"/>
              </p:ext>
            </p:extLst>
          </p:nvPr>
        </p:nvGraphicFramePr>
        <p:xfrm>
          <a:off x="308758" y="1721923"/>
          <a:ext cx="11673445" cy="5094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5709">
                  <a:extLst>
                    <a:ext uri="{9D8B030D-6E8A-4147-A177-3AD203B41FA5}"/>
                  </a:extLst>
                </a:gridCol>
                <a:gridCol w="3661320">
                  <a:extLst>
                    <a:ext uri="{9D8B030D-6E8A-4147-A177-3AD203B41FA5}"/>
                  </a:extLst>
                </a:gridCol>
                <a:gridCol w="4322618">
                  <a:extLst>
                    <a:ext uri="{9D8B030D-6E8A-4147-A177-3AD203B41FA5}"/>
                  </a:extLst>
                </a:gridCol>
                <a:gridCol w="1733798">
                  <a:extLst>
                    <a:ext uri="{9D8B030D-6E8A-4147-A177-3AD203B41FA5}"/>
                  </a:extLst>
                </a:gridCol>
              </a:tblGrid>
              <a:tr h="575636"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นโยบาย</a:t>
                      </a:r>
                      <a:endParaRPr lang="th-TH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3" marR="9144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ประเด็นการตรวจราชการ</a:t>
                      </a:r>
                      <a:endParaRPr lang="th-TH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3" marR="9144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ตัวชี้วัด</a:t>
                      </a:r>
                      <a:endParaRPr lang="th-TH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3" marR="9144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ผู้รับการตรวจ</a:t>
                      </a:r>
                      <a:endParaRPr lang="th-TH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3" marR="91443" marT="45736" marB="45736" anchor="ctr"/>
                </a:tc>
                <a:extLst>
                  <a:ext uri="{0D108BD9-81ED-4DB2-BD59-A6C34878D82A}"/>
                </a:extLst>
              </a:tr>
              <a:tr h="4312054">
                <a:tc>
                  <a:txBody>
                    <a:bodyPr/>
                    <a:lstStyle/>
                    <a:p>
                      <a:pPr lvl="0"/>
                      <a:r>
                        <a:rPr lang="th-TH" sz="2200" b="1" i="0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15. การพัฒนาผู้เรียนและเยาวชนผ่านกระบวนการลูกเสือและ</a:t>
                      </a:r>
                    </a:p>
                    <a:p>
                      <a:pPr lvl="0"/>
                      <a:r>
                        <a:rPr lang="th-TH" sz="2200" b="1" i="0" dirty="0" err="1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ยุว</a:t>
                      </a:r>
                      <a:r>
                        <a:rPr lang="th-TH" sz="2200" b="1" i="0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กาชาด</a:t>
                      </a:r>
                    </a:p>
                    <a:p>
                      <a:pPr lvl="0"/>
                      <a:endParaRPr lang="en-US" sz="2200" b="1" i="0" dirty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52833" marR="52833" marT="26431" marB="26431"/>
                </a:tc>
                <a:tc>
                  <a:txBody>
                    <a:bodyPr/>
                    <a:lstStyle/>
                    <a:p>
                      <a:pPr marL="21590" algn="thaiDist">
                        <a:lnSpc>
                          <a:spcPct val="1110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170305" algn="l"/>
                        </a:tabLst>
                      </a:pPr>
                      <a:r>
                        <a:rPr lang="th-TH" sz="2200" b="1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15.1 การจัดทำแผนพัฒนาลูกเสือจังหวัด</a:t>
                      </a:r>
                      <a:br>
                        <a:rPr lang="th-TH" sz="2200" b="1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</a:br>
                      <a:r>
                        <a:rPr lang="th-TH" sz="2200" b="1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และลูกเสือระดับเขตพื้นที่การศึกษา</a:t>
                      </a:r>
                    </a:p>
                    <a:p>
                      <a:pPr marL="21590" algn="thaiDist">
                        <a:lnSpc>
                          <a:spcPct val="1110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170305" algn="l"/>
                        </a:tabLst>
                      </a:pPr>
                      <a:endParaRPr lang="th-TH" sz="2200" b="1" dirty="0" smtClean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21590" algn="thaiDist">
                        <a:lnSpc>
                          <a:spcPct val="1110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170305" algn="l"/>
                        </a:tabLst>
                      </a:pPr>
                      <a:endParaRPr lang="th-TH" sz="2200" b="1" dirty="0" smtClean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21590" algn="thaiDist">
                        <a:lnSpc>
                          <a:spcPct val="1110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170305" algn="l"/>
                        </a:tabLst>
                      </a:pPr>
                      <a:endParaRPr lang="th-TH" sz="2200" b="1" dirty="0" smtClean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21590" algn="thaiDist">
                        <a:lnSpc>
                          <a:spcPct val="1110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170305" algn="l"/>
                        </a:tabLst>
                      </a:pPr>
                      <a:endParaRPr lang="th-TH" sz="2200" b="1" dirty="0" smtClean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21590" algn="thaiDist">
                        <a:lnSpc>
                          <a:spcPct val="1110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170305" algn="l"/>
                        </a:tabLst>
                      </a:pPr>
                      <a:endParaRPr lang="th-TH" sz="2200" b="1" dirty="0" smtClean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21590" algn="thaiDist">
                        <a:lnSpc>
                          <a:spcPct val="1110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170305" algn="l"/>
                        </a:tabLst>
                      </a:pPr>
                      <a:r>
                        <a:rPr lang="th-TH" sz="2200" b="1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15.2 การใช้กระบวนการลูกเสือและ</a:t>
                      </a:r>
                      <a:r>
                        <a:rPr lang="th-TH" sz="2200" b="1" dirty="0" err="1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ยุว</a:t>
                      </a:r>
                      <a:r>
                        <a:rPr lang="th-TH" sz="2200" b="1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กาชาดในการจัดการเรียนการสอน/กิจกรรม</a:t>
                      </a:r>
                      <a:br>
                        <a:rPr lang="th-TH" sz="2200" b="1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</a:br>
                      <a:r>
                        <a:rPr lang="th-TH" sz="2200" b="1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เพื่อเสริมสร้างความเป็นพลเมืองดี (</a:t>
                      </a:r>
                      <a:r>
                        <a:rPr lang="en-US" sz="2200" b="1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Civic Education) </a:t>
                      </a:r>
                    </a:p>
                    <a:p>
                      <a:pPr marL="21590" algn="thaiDist">
                        <a:lnSpc>
                          <a:spcPct val="111000"/>
                        </a:lnSpc>
                        <a:spcAft>
                          <a:spcPts val="0"/>
                        </a:spcAft>
                        <a:tabLst>
                          <a:tab pos="900430" algn="l"/>
                          <a:tab pos="1170305" algn="l"/>
                        </a:tabLst>
                      </a:pPr>
                      <a:endParaRPr lang="en-US" sz="2200" dirty="0" smtClean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52833" marR="52833" marT="26431" marB="26431"/>
                </a:tc>
                <a:tc>
                  <a:txBody>
                    <a:bodyPr/>
                    <a:lstStyle/>
                    <a:p>
                      <a:pPr marL="263525" indent="-263525" algn="thaiDist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KPI 1 : </a:t>
                      </a:r>
                      <a:r>
                        <a:rPr lang="th-TH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สำนักงานศึกษาธิการจังหวัด/สำนักงานเขตพื้นที่การศึกษา เขต ๑ ได้จัดทำแผนพัฒนาลูกเสือจังหวัด/แผนพัฒนาลูกเสือเขตพื้นที่การศึกษา</a:t>
                      </a:r>
                    </a:p>
                    <a:p>
                      <a:pPr marL="263525" indent="-263525" algn="thaiDist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KPI 2 : </a:t>
                      </a:r>
                      <a:r>
                        <a:rPr lang="th-TH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สำนักงานศึกษาธิการจังหวัด/สำนักงานเขตพื้นที่การศึกษา เขต 1 ได้ขับเคลื่อนการดำเนินงานตามแผนพัฒนาลูกเสือจังหวัด/เขตพื้นที่การศึกษา</a:t>
                      </a:r>
                    </a:p>
                    <a:p>
                      <a:pPr marL="263525" indent="-26352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endParaRPr lang="th-TH" sz="2200" b="0" dirty="0" smtClean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  <a:p>
                      <a:pPr marL="263525" indent="-263525" algn="thaiDist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n-US" sz="2200" b="1" spc="5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KPI : </a:t>
                      </a:r>
                      <a:r>
                        <a:rPr lang="th-TH" sz="2200" b="0" spc="5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สถานศึกษาใช้กระบวนการลูกเสือและยุวกาชาด                  </a:t>
                      </a:r>
                      <a:r>
                        <a:rPr lang="th-TH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ในการจัดการเรียนการสอน/กิจกรรมเพื่อเสริมสร้างความเป็นพลเมืองดี(</a:t>
                      </a:r>
                      <a:r>
                        <a:rPr lang="en-US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Civic Education) </a:t>
                      </a:r>
                      <a:r>
                        <a:rPr lang="th-TH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ร้อยละ 100</a:t>
                      </a:r>
                    </a:p>
                    <a:p>
                      <a:pPr marL="263525" indent="-26352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endParaRPr lang="th-TH" sz="2200" b="0" dirty="0" smtClean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</a:txBody>
                  <a:tcPr marL="52833" marR="52833" marT="26431" marB="26431"/>
                </a:tc>
                <a:tc>
                  <a:txBody>
                    <a:bodyPr/>
                    <a:lstStyle/>
                    <a:p>
                      <a:pPr marL="263525" indent="-263525" algn="ctr">
                        <a:spcAft>
                          <a:spcPts val="0"/>
                        </a:spcAft>
                      </a:pPr>
                      <a:r>
                        <a:rPr lang="th-TH" sz="2200" b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ศธจ</a:t>
                      </a:r>
                      <a:r>
                        <a:rPr lang="th-TH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.</a:t>
                      </a:r>
                    </a:p>
                    <a:p>
                      <a:pPr marL="263525" indent="-263525" algn="ctr">
                        <a:spcAft>
                          <a:spcPts val="0"/>
                        </a:spcAft>
                      </a:pPr>
                      <a:r>
                        <a:rPr lang="th-TH" sz="2200" b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สพป</a:t>
                      </a:r>
                      <a:r>
                        <a:rPr lang="th-TH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.</a:t>
                      </a:r>
                    </a:p>
                    <a:p>
                      <a:pPr marL="263525" indent="-263525" algn="ctr">
                        <a:spcAft>
                          <a:spcPts val="0"/>
                        </a:spcAft>
                      </a:pPr>
                      <a:r>
                        <a:rPr lang="th-TH" sz="2200" b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สพ</a:t>
                      </a:r>
                      <a:r>
                        <a:rPr lang="th-TH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ม.</a:t>
                      </a:r>
                    </a:p>
                    <a:p>
                      <a:pPr marL="263525" indent="-263525" algn="ctr">
                        <a:spcAft>
                          <a:spcPts val="0"/>
                        </a:spcAft>
                      </a:pPr>
                      <a:endParaRPr lang="th-TH" sz="2200" b="0" dirty="0" smtClean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  <a:p>
                      <a:pPr marL="263525" indent="-263525" algn="ctr">
                        <a:spcAft>
                          <a:spcPts val="0"/>
                        </a:spcAft>
                      </a:pPr>
                      <a:endParaRPr lang="th-TH" sz="2200" b="0" dirty="0" smtClean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  <a:p>
                      <a:pPr marL="263525" indent="-263525" algn="ctr">
                        <a:spcAft>
                          <a:spcPts val="0"/>
                        </a:spcAft>
                      </a:pPr>
                      <a:endParaRPr lang="th-TH" sz="2200" b="0" dirty="0" smtClean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  <a:p>
                      <a:pPr marL="263525" indent="-263525" algn="ctr">
                        <a:spcAft>
                          <a:spcPts val="0"/>
                        </a:spcAft>
                      </a:pPr>
                      <a:endParaRPr lang="th-TH" sz="2200" b="0" dirty="0" smtClean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  <a:p>
                      <a:pPr marL="263525" indent="-263525" algn="ctr">
                        <a:spcAft>
                          <a:spcPts val="0"/>
                        </a:spcAft>
                      </a:pPr>
                      <a:endParaRPr lang="th-TH" sz="1600" b="0" dirty="0" smtClean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  <a:p>
                      <a:pPr marL="263525" indent="-263525" algn="ctr">
                        <a:spcAft>
                          <a:spcPts val="0"/>
                        </a:spcAft>
                      </a:pPr>
                      <a:r>
                        <a:rPr lang="th-TH" sz="2200" b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สพฐ</a:t>
                      </a:r>
                      <a:r>
                        <a:rPr lang="th-TH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./</a:t>
                      </a:r>
                      <a:r>
                        <a:rPr lang="th-TH" sz="2200" b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สช</a:t>
                      </a:r>
                      <a:r>
                        <a:rPr lang="th-TH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./สอศ./</a:t>
                      </a:r>
                      <a:r>
                        <a:rPr lang="th-TH" sz="2200" b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กศน</a:t>
                      </a:r>
                      <a:r>
                        <a:rPr lang="th-TH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.</a:t>
                      </a:r>
                    </a:p>
                  </a:txBody>
                  <a:tcPr marL="52833" marR="52833" marT="26431" marB="26431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62" y="192124"/>
            <a:ext cx="104347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4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4294967295"/>
          </p:nvPr>
        </p:nvSpPr>
        <p:spPr>
          <a:xfrm>
            <a:off x="332509" y="2208810"/>
            <a:ext cx="11637817" cy="44769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marL="0" indent="0" algn="ctr">
              <a:lnSpc>
                <a:spcPct val="110000"/>
              </a:lnSpc>
              <a:buNone/>
              <a:defRPr/>
            </a:pPr>
            <a:r>
              <a:rPr lang="th-TH" sz="3200" b="1" spc="-30" dirty="0" smtClean="0">
                <a:latin typeface="TH SarabunIT๙" panose="020B0500040200020003" pitchFamily="34" charset="-34"/>
                <a:ea typeface="Batang" panose="02030600000101010101" pitchFamily="18" charset="-127"/>
                <a:cs typeface="TH SarabunIT๙" panose="020B0500040200020003" pitchFamily="34" charset="-34"/>
              </a:rPr>
              <a:t>คำถามหลักๆ จะประกอบด้วย 4 ข้อคำถามสำคัญ 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th-TH" sz="2800" spc="-30" dirty="0" smtClean="0">
                <a:latin typeface="TH SarabunIT๙" panose="020B0500040200020003" pitchFamily="34" charset="-34"/>
                <a:ea typeface="Batang" panose="02030600000101010101" pitchFamily="18" charset="-127"/>
                <a:cs typeface="TH SarabunIT๙" panose="020B0500040200020003" pitchFamily="34" charset="-34"/>
              </a:rPr>
              <a:t>๑. </a:t>
            </a:r>
            <a:r>
              <a:rPr lang="th-TH" sz="2800" spc="-30" dirty="0">
                <a:latin typeface="TH SarabunIT๙" panose="020B0500040200020003" pitchFamily="34" charset="-34"/>
                <a:ea typeface="Batang" panose="02030600000101010101" pitchFamily="18" charset="-127"/>
                <a:cs typeface="TH SarabunIT๙" panose="020B0500040200020003" pitchFamily="34" charset="-34"/>
              </a:rPr>
              <a:t>ผลการดำเนินการตามประเด็น</a:t>
            </a:r>
            <a:r>
              <a:rPr lang="th-TH" sz="2800" spc="-30" dirty="0" smtClean="0">
                <a:latin typeface="TH SarabunIT๙" panose="020B0500040200020003" pitchFamily="34" charset="-34"/>
                <a:ea typeface="Batang" panose="02030600000101010101" pitchFamily="18" charset="-127"/>
                <a:cs typeface="TH SarabunIT๙" panose="020B0500040200020003" pitchFamily="34" charset="-34"/>
              </a:rPr>
              <a:t>นโยบายฯ บรรลุผล</a:t>
            </a:r>
            <a:r>
              <a:rPr lang="th-TH" sz="2800" spc="-30" dirty="0">
                <a:latin typeface="TH SarabunIT๙" panose="020B0500040200020003" pitchFamily="34" charset="-34"/>
                <a:ea typeface="Batang" panose="02030600000101010101" pitchFamily="18" charset="-127"/>
                <a:cs typeface="TH SarabunIT๙" panose="020B0500040200020003" pitchFamily="34" charset="-34"/>
              </a:rPr>
              <a:t>ตามตัวชี้วัด</a:t>
            </a:r>
            <a:r>
              <a:rPr lang="th-TH" sz="2800" spc="-30" dirty="0" smtClean="0">
                <a:latin typeface="TH SarabunIT๙" panose="020B0500040200020003" pitchFamily="34" charset="-34"/>
                <a:ea typeface="Batang" panose="02030600000101010101" pitchFamily="18" charset="-127"/>
                <a:cs typeface="TH SarabunIT๙" panose="020B0500040200020003" pitchFamily="34" charset="-34"/>
              </a:rPr>
              <a:t>นี้</a:t>
            </a:r>
            <a:r>
              <a:rPr lang="th-TH" sz="2800" spc="-30" dirty="0">
                <a:latin typeface="TH SarabunIT๙" panose="020B0500040200020003" pitchFamily="34" charset="-34"/>
                <a:ea typeface="Batang" panose="02030600000101010101" pitchFamily="18" charset="-127"/>
                <a:cs typeface="TH SarabunIT๙" panose="020B0500040200020003" pitchFamily="34" charset="-34"/>
              </a:rPr>
              <a:t> </a:t>
            </a:r>
            <a:r>
              <a:rPr lang="th-TH" sz="2800" spc="-30" dirty="0" smtClean="0">
                <a:latin typeface="TH SarabunIT๙" panose="020B0500040200020003" pitchFamily="34" charset="-34"/>
                <a:ea typeface="Batang" panose="02030600000101010101" pitchFamily="18" charset="-127"/>
                <a:cs typeface="TH SarabunIT๙" panose="020B0500040200020003" pitchFamily="34" charset="-34"/>
              </a:rPr>
              <a:t>หรือไม่ </a:t>
            </a:r>
            <a:r>
              <a:rPr lang="th-TH" sz="2800" spc="-30" dirty="0">
                <a:latin typeface="TH SarabunIT๙" panose="020B0500040200020003" pitchFamily="34" charset="-34"/>
                <a:ea typeface="Batang" panose="02030600000101010101" pitchFamily="18" charset="-127"/>
                <a:cs typeface="TH SarabunIT๙" panose="020B0500040200020003" pitchFamily="34" charset="-34"/>
              </a:rPr>
              <a:t>อย่างไร 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th-TH" sz="2800" spc="-30" dirty="0">
                <a:latin typeface="TH SarabunIT๙" panose="020B0500040200020003" pitchFamily="34" charset="-34"/>
                <a:ea typeface="Batang" panose="02030600000101010101" pitchFamily="18" charset="-127"/>
                <a:cs typeface="TH SarabunIT๙" panose="020B0500040200020003" pitchFamily="34" charset="-34"/>
              </a:rPr>
              <a:t>๒. การดำเนินการตามประเด็น</a:t>
            </a:r>
            <a:r>
              <a:rPr lang="th-TH" sz="2800" spc="-30" dirty="0" smtClean="0">
                <a:latin typeface="TH SarabunIT๙" panose="020B0500040200020003" pitchFamily="34" charset="-34"/>
                <a:ea typeface="Batang" panose="02030600000101010101" pitchFamily="18" charset="-127"/>
                <a:cs typeface="TH SarabunIT๙" panose="020B0500040200020003" pitchFamily="34" charset="-34"/>
              </a:rPr>
              <a:t>นโยบายฯ และ</a:t>
            </a:r>
            <a:r>
              <a:rPr lang="th-TH" sz="2800" spc="-30" dirty="0">
                <a:latin typeface="TH SarabunIT๙" panose="020B0500040200020003" pitchFamily="34" charset="-34"/>
                <a:ea typeface="Batang" panose="02030600000101010101" pitchFamily="18" charset="-127"/>
                <a:cs typeface="TH SarabunIT๙" panose="020B0500040200020003" pitchFamily="34" charset="-34"/>
              </a:rPr>
              <a:t>ตัวชี้วัด</a:t>
            </a:r>
            <a:r>
              <a:rPr lang="th-TH" sz="2800" spc="-30" dirty="0" smtClean="0">
                <a:latin typeface="TH SarabunIT๙" panose="020B0500040200020003" pitchFamily="34" charset="-34"/>
                <a:ea typeface="Batang" panose="02030600000101010101" pitchFamily="18" charset="-127"/>
                <a:cs typeface="TH SarabunIT๙" panose="020B0500040200020003" pitchFamily="34" charset="-34"/>
              </a:rPr>
              <a:t>นี้ของ</a:t>
            </a:r>
            <a:r>
              <a:rPr lang="th-TH" sz="2800" spc="-30" dirty="0">
                <a:latin typeface="TH SarabunIT๙" panose="020B0500040200020003" pitchFamily="34" charset="-34"/>
                <a:ea typeface="Batang" panose="02030600000101010101" pitchFamily="18" charset="-127"/>
                <a:cs typeface="TH SarabunIT๙" panose="020B0500040200020003" pitchFamily="34" charset="-34"/>
              </a:rPr>
              <a:t>หน่วยงานมีความโดดเด่น จุดแข็ง นวัตกรรม และเกิดประโยชน์หรือผลกระทบทางบวกแก่ผู้เรียน อย่างไรบ้าง  มีต้นแบบ หรือแบบอย่างที่ดี ที่เกิดขึ้นจากการดำเนินการตามนโยบาย หรือไม่ </a:t>
            </a:r>
            <a:r>
              <a:rPr lang="th-TH" sz="2800" spc="-30" dirty="0" smtClean="0">
                <a:latin typeface="TH SarabunIT๙" panose="020B0500040200020003" pitchFamily="34" charset="-34"/>
                <a:ea typeface="Batang" panose="02030600000101010101" pitchFamily="18" charset="-127"/>
                <a:cs typeface="TH SarabunIT๙" panose="020B0500040200020003" pitchFamily="34" charset="-34"/>
              </a:rPr>
              <a:t>อย่างไร</a:t>
            </a:r>
            <a:endParaRPr lang="th-TH" sz="2800" spc="-30" dirty="0">
              <a:latin typeface="TH SarabunIT๙" panose="020B0500040200020003" pitchFamily="34" charset="-34"/>
              <a:ea typeface="Batang" panose="02030600000101010101" pitchFamily="18" charset="-127"/>
              <a:cs typeface="TH SarabunIT๙" panose="020B0500040200020003" pitchFamily="34" charset="-34"/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th-TH" sz="2800" spc="-30" dirty="0">
                <a:latin typeface="TH SarabunIT๙" panose="020B0500040200020003" pitchFamily="34" charset="-34"/>
                <a:ea typeface="Batang" panose="02030600000101010101" pitchFamily="18" charset="-127"/>
                <a:cs typeface="TH SarabunIT๙" panose="020B0500040200020003" pitchFamily="34" charset="-34"/>
              </a:rPr>
              <a:t>3. ปัญหา/อุปสรรค/ภัยคุกคาม และการแก้ไขปัญหา/อุปสรรค/ภัยคุกคาม ที่เกิดขึ้นจากการดำเนินการตามประเด็น</a:t>
            </a:r>
            <a:r>
              <a:rPr lang="th-TH" sz="2800" spc="-30" dirty="0" smtClean="0">
                <a:latin typeface="TH SarabunIT๙" panose="020B0500040200020003" pitchFamily="34" charset="-34"/>
                <a:ea typeface="Batang" panose="02030600000101010101" pitchFamily="18" charset="-127"/>
                <a:cs typeface="TH SarabunIT๙" panose="020B0500040200020003" pitchFamily="34" charset="-34"/>
              </a:rPr>
              <a:t>นโยบายฯ และตัวชี้วัดนี้</a:t>
            </a:r>
            <a:r>
              <a:rPr lang="th-TH" sz="2800" spc="-30" dirty="0">
                <a:latin typeface="TH SarabunIT๙" panose="020B0500040200020003" pitchFamily="34" charset="-34"/>
                <a:ea typeface="Batang" panose="02030600000101010101" pitchFamily="18" charset="-127"/>
                <a:cs typeface="TH SarabunIT๙" panose="020B0500040200020003" pitchFamily="34" charset="-34"/>
              </a:rPr>
              <a:t> </a:t>
            </a:r>
            <a:r>
              <a:rPr lang="th-TH" sz="2800" spc="-30" dirty="0" smtClean="0">
                <a:latin typeface="TH SarabunIT๙" panose="020B0500040200020003" pitchFamily="34" charset="-34"/>
                <a:ea typeface="Batang" panose="02030600000101010101" pitchFamily="18" charset="-127"/>
                <a:cs typeface="TH SarabunIT๙" panose="020B0500040200020003" pitchFamily="34" charset="-34"/>
              </a:rPr>
              <a:t>และ</a:t>
            </a:r>
            <a:r>
              <a:rPr lang="th-TH" sz="2800" spc="-30" dirty="0">
                <a:latin typeface="TH SarabunIT๙" panose="020B0500040200020003" pitchFamily="34" charset="-34"/>
                <a:ea typeface="Batang" panose="02030600000101010101" pitchFamily="18" charset="-127"/>
                <a:cs typeface="TH SarabunIT๙" panose="020B0500040200020003" pitchFamily="34" charset="-34"/>
              </a:rPr>
              <a:t>จากปัญหา/อุปสรรค/ภัยคุกคาม ที่เกิดขึ้นควรปรับปรุงนโยบายกระทรวงศึกษาธิการอย่างไร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th-TH" sz="2800" spc="-30" dirty="0">
                <a:latin typeface="TH SarabunIT๙" panose="020B0500040200020003" pitchFamily="34" charset="-34"/>
                <a:ea typeface="Batang" panose="02030600000101010101" pitchFamily="18" charset="-127"/>
                <a:cs typeface="TH SarabunIT๙" panose="020B0500040200020003" pitchFamily="34" charset="-34"/>
              </a:rPr>
              <a:t>4. ข้อเสนอแนะอื่นๆ ของหน่วยงานผู้รับการตรวจฯ ในการดำเนินการตามประเด็น</a:t>
            </a:r>
            <a:r>
              <a:rPr lang="th-TH" sz="2800" spc="-30" dirty="0" smtClean="0">
                <a:latin typeface="TH SarabunIT๙" panose="020B0500040200020003" pitchFamily="34" charset="-34"/>
                <a:ea typeface="Batang" panose="02030600000101010101" pitchFamily="18" charset="-127"/>
                <a:cs typeface="TH SarabunIT๙" panose="020B0500040200020003" pitchFamily="34" charset="-34"/>
              </a:rPr>
              <a:t>นโยบายฯ และ</a:t>
            </a:r>
            <a:r>
              <a:rPr lang="th-TH" sz="2800" spc="-30" dirty="0">
                <a:latin typeface="TH SarabunIT๙" panose="020B0500040200020003" pitchFamily="34" charset="-34"/>
                <a:ea typeface="Batang" panose="02030600000101010101" pitchFamily="18" charset="-127"/>
                <a:cs typeface="TH SarabunIT๙" panose="020B0500040200020003" pitchFamily="34" charset="-34"/>
              </a:rPr>
              <a:t>ตัวชี้วัดนี้* (ถ้ามีโปรดระบุ</a:t>
            </a:r>
            <a:r>
              <a:rPr lang="th-TH" sz="2800" spc="-30" dirty="0" smtClean="0">
                <a:latin typeface="TH SarabunIT๙" panose="020B0500040200020003" pitchFamily="34" charset="-34"/>
                <a:ea typeface="Batang" panose="02030600000101010101" pitchFamily="18" charset="-127"/>
                <a:cs typeface="TH SarabunIT๙" panose="020B0500040200020003" pitchFamily="34" charset="-34"/>
              </a:rPr>
              <a:t>)</a:t>
            </a:r>
            <a:endParaRPr lang="th-TH" sz="2800" spc="-30" dirty="0">
              <a:latin typeface="TH SarabunIT๙" panose="020B0500040200020003" pitchFamily="34" charset="-34"/>
              <a:ea typeface="Batang" panose="02030600000101010101" pitchFamily="18" charset="-127"/>
              <a:cs typeface="TH SarabunIT๙" panose="020B0500040200020003" pitchFamily="34" charset="-34"/>
            </a:endParaRPr>
          </a:p>
        </p:txBody>
      </p:sp>
      <p:sp>
        <p:nvSpPr>
          <p:cNvPr id="89091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BBEA20-2853-4349-B8B6-A82E017D5BBE}" type="slidenum">
              <a:rPr lang="th-TH" altLang="th-TH" sz="1200">
                <a:solidFill>
                  <a:srgbClr val="D38E27"/>
                </a:solidFill>
                <a:latin typeface="Franklin Gothic Book" pitchFamily="34" charset="0"/>
                <a:cs typeface="LilyUPC" panose="020B0604020202020204" pitchFamily="34" charset="-34"/>
              </a:rPr>
              <a:pPr eaLnBrk="1" hangingPunct="1"/>
              <a:t>26</a:t>
            </a:fld>
            <a:endParaRPr lang="th-TH" altLang="th-TH" sz="1200">
              <a:solidFill>
                <a:srgbClr val="D38E27"/>
              </a:solidFill>
              <a:latin typeface="Franklin Gothic Book" pitchFamily="34" charset="0"/>
              <a:cs typeface="LilyUPC" panose="020B0604020202020204" pitchFamily="34" charset="-34"/>
            </a:endParaRPr>
          </a:p>
        </p:txBody>
      </p:sp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>
          <a:xfrm>
            <a:off x="332509" y="83128"/>
            <a:ext cx="11637817" cy="1793174"/>
          </a:xfrm>
          <a:solidFill>
            <a:schemeClr val="accent5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pPr>
              <a:defRPr/>
            </a:pPr>
            <a:r>
              <a:rPr lang="th-TH" b="1" spc="-7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แบบรายงาน</a:t>
            </a:r>
            <a:r>
              <a:rPr lang="th-TH" b="1" spc="-7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ผล</a:t>
            </a:r>
            <a:r>
              <a:rPr lang="th-TH" b="1" spc="-7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การตรวจราชการ การติดตาม ตรวจสอบและประเมินผลการจัดการศึกษา</a:t>
            </a:r>
            <a:br>
              <a:rPr lang="th-TH" b="1" spc="-7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b="1" spc="-7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</a:t>
            </a:r>
            <a:r>
              <a:rPr lang="th-TH" b="1" spc="-7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กระทรวงศึกษาธิการ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ประจำปี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  <a:b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b="1" dirty="0" err="1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รต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1/61-1</a:t>
            </a: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118752"/>
            <a:ext cx="929374" cy="128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2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35645" y="1984179"/>
            <a:ext cx="10364451" cy="1863426"/>
          </a:xfrm>
        </p:spPr>
        <p:txBody>
          <a:bodyPr>
            <a:noAutofit/>
          </a:bodyPr>
          <a:lstStyle/>
          <a:p>
            <a:r>
              <a:rPr lang="en-US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END</a:t>
            </a:r>
            <a:endParaRPr lang="th-TH" sz="1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5374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รูปภาพ 10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473" y="3918857"/>
            <a:ext cx="926823" cy="866899"/>
          </a:xfrm>
          <a:prstGeom prst="rect">
            <a:avLst/>
          </a:prstGeom>
          <a:ln>
            <a:noFill/>
          </a:ln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3" y="3754200"/>
            <a:ext cx="831273" cy="1147157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416" y="1607562"/>
            <a:ext cx="3508117" cy="31781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3775" y="83127"/>
            <a:ext cx="10364451" cy="1524435"/>
          </a:xfrm>
        </p:spPr>
        <p:txBody>
          <a:bodyPr/>
          <a:lstStyle/>
          <a:p>
            <a: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กรอบภารกิจการตรวจราชการ การติดตาม ตรวจสอบและประเมินผล</a:t>
            </a:r>
            <a:b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การจัดการศึกษาของกระทรวงศึกษาธิการ ประจำปีงบประมาณ พ.ศ. 2561</a:t>
            </a:r>
            <a:endParaRPr lang="th-TH" dirty="0">
              <a:solidFill>
                <a:srgbClr val="0070C0"/>
              </a:solidFill>
            </a:endParaRPr>
          </a:p>
        </p:txBody>
      </p:sp>
      <p:graphicFrame>
        <p:nvGraphicFramePr>
          <p:cNvPr id="8" name="ไดอะแกรม 7"/>
          <p:cNvGraphicFramePr/>
          <p:nvPr>
            <p:extLst>
              <p:ext uri="{D42A27DB-BD31-4B8C-83A1-F6EECF244321}">
                <p14:modId xmlns:p14="http://schemas.microsoft.com/office/powerpoint/2010/main" val="3051080066"/>
              </p:ext>
            </p:extLst>
          </p:nvPr>
        </p:nvGraphicFramePr>
        <p:xfrm>
          <a:off x="2128916" y="1690689"/>
          <a:ext cx="7598888" cy="4947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รูปภาพ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72" y="83127"/>
            <a:ext cx="893206" cy="123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4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160"/>
          <p:cNvCxnSpPr/>
          <p:nvPr/>
        </p:nvCxnSpPr>
        <p:spPr>
          <a:xfrm flipV="1">
            <a:off x="1481613" y="2886868"/>
            <a:ext cx="1260000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6280151" y="1952625"/>
            <a:ext cx="22225" cy="38877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2135188" y="4452939"/>
            <a:ext cx="0" cy="13684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76"/>
          <p:cNvCxnSpPr/>
          <p:nvPr/>
        </p:nvCxnSpPr>
        <p:spPr>
          <a:xfrm>
            <a:off x="4264025" y="3116263"/>
            <a:ext cx="0" cy="26654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76"/>
          <p:cNvCxnSpPr/>
          <p:nvPr/>
        </p:nvCxnSpPr>
        <p:spPr>
          <a:xfrm>
            <a:off x="5345113" y="3116263"/>
            <a:ext cx="0" cy="3603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75"/>
          <p:cNvCxnSpPr/>
          <p:nvPr/>
        </p:nvCxnSpPr>
        <p:spPr>
          <a:xfrm>
            <a:off x="3409950" y="1600201"/>
            <a:ext cx="1079500" cy="47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8691564" y="2676525"/>
            <a:ext cx="396875" cy="793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37"/>
          <p:cNvCxnSpPr/>
          <p:nvPr/>
        </p:nvCxnSpPr>
        <p:spPr>
          <a:xfrm flipV="1">
            <a:off x="2757488" y="1854201"/>
            <a:ext cx="0" cy="28797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784168" y="3379788"/>
            <a:ext cx="1907563" cy="395288"/>
          </a:xfrm>
          <a:prstGeom prst="roundRect">
            <a:avLst/>
          </a:prstGeom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800" b="1" dirty="0">
                <a:solidFill>
                  <a:prstClr val="white"/>
                </a:solidFill>
                <a:cs typeface="Angsana New" panose="02020603050405020304" pitchFamily="18" charset="-34"/>
              </a:rPr>
              <a:t>สำนักงานศึกษาธิการภาค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785939" y="4041776"/>
            <a:ext cx="1944687" cy="411163"/>
          </a:xfrm>
          <a:prstGeom prst="roundRect">
            <a:avLst/>
          </a:prstGeom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800" b="1" dirty="0">
                <a:solidFill>
                  <a:prstClr val="white"/>
                </a:solidFill>
                <a:cs typeface="Angsana New" panose="02020603050405020304" pitchFamily="18" charset="-34"/>
              </a:rPr>
              <a:t>สำนักงานศึกษาธิการจังหวัด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4489451" y="1181101"/>
            <a:ext cx="3832224" cy="760413"/>
          </a:xfrm>
          <a:prstGeom prst="round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srgbClr val="1F497D">
                    <a:lumMod val="60000"/>
                    <a:lumOff val="40000"/>
                  </a:srgbClr>
                </a:solidFill>
                <a:cs typeface="Angsana New" panose="02020603050405020304" pitchFamily="18" charset="-34"/>
              </a:rPr>
              <a:t>คณะกรรมการติดตาม ตรวจสอบและประเมินผล</a:t>
            </a:r>
          </a:p>
          <a:p>
            <a:pPr algn="ctr">
              <a:defRPr/>
            </a:pPr>
            <a:r>
              <a:rPr lang="th-TH" sz="2000" b="1" dirty="0">
                <a:solidFill>
                  <a:srgbClr val="1F497D">
                    <a:lumMod val="60000"/>
                    <a:lumOff val="40000"/>
                  </a:srgbClr>
                </a:solidFill>
                <a:cs typeface="Angsana New" panose="02020603050405020304" pitchFamily="18" charset="-34"/>
              </a:rPr>
              <a:t>การจัดการศึกษาของกระทรวงศึกษาธิการ (ค.ต.ป.ศ.)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3138488" y="4743450"/>
            <a:ext cx="0" cy="10429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065031" y="46038"/>
            <a:ext cx="9931520" cy="10795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400" b="1" dirty="0">
              <a:solidFill>
                <a:prstClr val="black"/>
              </a:solidFill>
              <a:cs typeface="Angsana New" panose="02020603050405020304" pitchFamily="18" charset="-34"/>
            </a:endParaRPr>
          </a:p>
          <a:p>
            <a:pPr algn="ctr">
              <a:defRPr/>
            </a:pP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โครงสร้างระบบการตรวจราชการ การติดตาม ตรวจสอบและประเมินผล</a:t>
            </a:r>
            <a:b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การจัดการศึกษาของกระทรวงศึกษาธิการ</a:t>
            </a:r>
          </a:p>
          <a:p>
            <a:pPr algn="ctr">
              <a:defRPr/>
            </a:pPr>
            <a:endParaRPr lang="th-TH" dirty="0">
              <a:solidFill>
                <a:prstClr val="black"/>
              </a:solidFill>
            </a:endParaRPr>
          </a:p>
        </p:txBody>
      </p:sp>
      <p:cxnSp>
        <p:nvCxnSpPr>
          <p:cNvPr id="110" name="Straight Connector 109"/>
          <p:cNvCxnSpPr/>
          <p:nvPr/>
        </p:nvCxnSpPr>
        <p:spPr>
          <a:xfrm>
            <a:off x="8251825" y="2436814"/>
            <a:ext cx="0" cy="37433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4772025" y="2962276"/>
            <a:ext cx="0" cy="1444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3281363" y="2655888"/>
            <a:ext cx="50403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ounded Rectangle 136"/>
          <p:cNvSpPr/>
          <p:nvPr/>
        </p:nvSpPr>
        <p:spPr>
          <a:xfrm>
            <a:off x="1641476" y="4995864"/>
            <a:ext cx="900113" cy="395287"/>
          </a:xfrm>
          <a:prstGeom prst="roundRect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solidFill>
                  <a:srgbClr val="1F497D">
                    <a:lumMod val="60000"/>
                    <a:lumOff val="40000"/>
                  </a:srgbClr>
                </a:solidFill>
                <a:cs typeface="Angsana New" panose="02020603050405020304" pitchFamily="18" charset="-34"/>
              </a:rPr>
              <a:t> </a:t>
            </a:r>
            <a:r>
              <a:rPr lang="th-TH" sz="1400" b="1" dirty="0">
                <a:solidFill>
                  <a:srgbClr val="1F497D">
                    <a:lumMod val="60000"/>
                    <a:lumOff val="40000"/>
                  </a:srgbClr>
                </a:solidFill>
                <a:cs typeface="Angsana New" panose="02020603050405020304" pitchFamily="18" charset="-34"/>
              </a:rPr>
              <a:t>สช.จังหวัด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5705475" y="5027613"/>
            <a:ext cx="1131888" cy="431800"/>
          </a:xfrm>
          <a:prstGeom prst="roundRect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400" b="1" dirty="0">
                <a:solidFill>
                  <a:srgbClr val="1F497D">
                    <a:lumMod val="60000"/>
                    <a:lumOff val="40000"/>
                  </a:srgbClr>
                </a:solidFill>
                <a:cs typeface="Angsana New" panose="02020603050405020304" pitchFamily="18" charset="-34"/>
              </a:rPr>
              <a:t>ก.</a:t>
            </a:r>
            <a:r>
              <a:rPr lang="th-TH" sz="1400" b="1" dirty="0" err="1">
                <a:solidFill>
                  <a:srgbClr val="1F497D">
                    <a:lumMod val="60000"/>
                    <a:lumOff val="40000"/>
                  </a:srgbClr>
                </a:solidFill>
                <a:cs typeface="Angsana New" panose="02020603050405020304" pitchFamily="18" charset="-34"/>
              </a:rPr>
              <a:t>ต.ป.น</a:t>
            </a:r>
            <a:r>
              <a:rPr lang="th-TH" sz="1400" b="1" dirty="0">
                <a:solidFill>
                  <a:srgbClr val="1F497D">
                    <a:lumMod val="60000"/>
                    <a:lumOff val="40000"/>
                  </a:srgbClr>
                </a:solidFill>
                <a:cs typeface="Angsana New" panose="02020603050405020304" pitchFamily="18" charset="-34"/>
              </a:rPr>
              <a:t>. </a:t>
            </a:r>
          </a:p>
          <a:p>
            <a:pPr algn="ctr">
              <a:defRPr/>
            </a:pPr>
            <a:r>
              <a:rPr lang="th-TH" sz="1400" b="1" dirty="0">
                <a:solidFill>
                  <a:srgbClr val="1F497D">
                    <a:lumMod val="60000"/>
                    <a:lumOff val="40000"/>
                  </a:srgbClr>
                </a:solidFill>
                <a:cs typeface="Angsana New" panose="02020603050405020304" pitchFamily="18" charset="-34"/>
              </a:rPr>
              <a:t>เขตพื้นที่การศึกษา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2630488" y="4986339"/>
            <a:ext cx="1016000" cy="439737"/>
          </a:xfrm>
          <a:prstGeom prst="roundRect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400" b="1" dirty="0">
                <a:solidFill>
                  <a:srgbClr val="1F497D">
                    <a:lumMod val="60000"/>
                    <a:lumOff val="40000"/>
                  </a:srgbClr>
                </a:solidFill>
                <a:cs typeface="Angsana New" panose="02020603050405020304" pitchFamily="18" charset="-34"/>
              </a:rPr>
              <a:t> หน่วยงานการศึกษาอื่นๆ</a:t>
            </a:r>
          </a:p>
        </p:txBody>
      </p:sp>
      <p:cxnSp>
        <p:nvCxnSpPr>
          <p:cNvPr id="161" name="Straight Connector 160"/>
          <p:cNvCxnSpPr/>
          <p:nvPr/>
        </p:nvCxnSpPr>
        <p:spPr>
          <a:xfrm flipV="1">
            <a:off x="2752725" y="4740275"/>
            <a:ext cx="55070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Rounded Rectangle 167"/>
          <p:cNvSpPr/>
          <p:nvPr/>
        </p:nvSpPr>
        <p:spPr>
          <a:xfrm>
            <a:off x="2738438" y="5770563"/>
            <a:ext cx="900112" cy="431800"/>
          </a:xfrm>
          <a:prstGeom prst="roundRect">
            <a:avLst/>
          </a:prstGeom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400" b="1" dirty="0">
                <a:solidFill>
                  <a:prstClr val="white"/>
                </a:solidFill>
                <a:cs typeface="Angsana New" panose="02020603050405020304" pitchFamily="18" charset="-34"/>
              </a:rPr>
              <a:t>สถานศึกษา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1674813" y="5761038"/>
            <a:ext cx="900112" cy="431800"/>
          </a:xfrm>
          <a:prstGeom prst="roundRect">
            <a:avLst/>
          </a:prstGeom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400" b="1" dirty="0">
                <a:solidFill>
                  <a:prstClr val="white"/>
                </a:solidFill>
                <a:cs typeface="Angsana New" panose="02020603050405020304" pitchFamily="18" charset="-34"/>
              </a:rPr>
              <a:t>สถานศึกษาเอกชน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6850063" y="5776913"/>
            <a:ext cx="900112" cy="431800"/>
          </a:xfrm>
          <a:prstGeom prst="roundRect">
            <a:avLst/>
          </a:prstGeom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400" dirty="0">
                <a:solidFill>
                  <a:prstClr val="white"/>
                </a:solidFill>
                <a:cs typeface="Angsana New" panose="02020603050405020304" pitchFamily="18" charset="-34"/>
              </a:rPr>
              <a:t>สถานศึกษามัธยมศึกษา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7839076" y="5761038"/>
            <a:ext cx="900113" cy="431800"/>
          </a:xfrm>
          <a:prstGeom prst="roundRect">
            <a:avLst/>
          </a:prstGeom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400" dirty="0">
                <a:solidFill>
                  <a:prstClr val="white"/>
                </a:solidFill>
                <a:cs typeface="Angsana New" panose="02020603050405020304" pitchFamily="18" charset="-34"/>
              </a:rPr>
              <a:t>สถานศึกษาอาชีวศึกษา</a:t>
            </a:r>
          </a:p>
        </p:txBody>
      </p:sp>
      <p:sp>
        <p:nvSpPr>
          <p:cNvPr id="57" name="Oval 56"/>
          <p:cNvSpPr/>
          <p:nvPr/>
        </p:nvSpPr>
        <p:spPr>
          <a:xfrm>
            <a:off x="8337551" y="1854200"/>
            <a:ext cx="1363663" cy="509588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อนุฯ ค.ต.ป.ศ.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3760788" y="5006975"/>
            <a:ext cx="971550" cy="395288"/>
          </a:xfrm>
          <a:prstGeom prst="roundRect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rgbClr val="1F497D">
                    <a:lumMod val="60000"/>
                    <a:lumOff val="40000"/>
                  </a:srgbClr>
                </a:solidFill>
                <a:cs typeface="Angsana New" panose="02020603050405020304" pitchFamily="18" charset="-34"/>
              </a:rPr>
              <a:t> </a:t>
            </a:r>
            <a:r>
              <a:rPr lang="th-TH" sz="1400" b="1" dirty="0">
                <a:solidFill>
                  <a:srgbClr val="1F497D">
                    <a:lumMod val="60000"/>
                    <a:lumOff val="40000"/>
                  </a:srgbClr>
                </a:solidFill>
                <a:cs typeface="Angsana New" panose="02020603050405020304" pitchFamily="18" charset="-34"/>
              </a:rPr>
              <a:t>กศน.จังหวัด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3814763" y="5773738"/>
            <a:ext cx="900112" cy="431800"/>
          </a:xfrm>
          <a:prstGeom prst="roundRect">
            <a:avLst/>
          </a:prstGeom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400" b="1" dirty="0" err="1">
                <a:solidFill>
                  <a:prstClr val="white"/>
                </a:solidFill>
                <a:cs typeface="Angsana New" panose="02020603050405020304" pitchFamily="18" charset="-34"/>
              </a:rPr>
              <a:t>กศน</a:t>
            </a:r>
            <a:r>
              <a:rPr lang="th-TH" sz="1400" b="1" dirty="0">
                <a:solidFill>
                  <a:prstClr val="white"/>
                </a:solidFill>
                <a:cs typeface="Angsana New" panose="02020603050405020304" pitchFamily="18" charset="-34"/>
              </a:rPr>
              <a:t>. อำเภอ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4983309" y="3392488"/>
            <a:ext cx="719137" cy="395288"/>
          </a:xfrm>
          <a:prstGeom prst="roundRect">
            <a:avLst/>
          </a:prstGeom>
          <a:solidFill>
            <a:schemeClr val="accent6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 err="1">
                <a:solidFill>
                  <a:prstClr val="white"/>
                </a:solidFill>
                <a:cs typeface="Angsana New" panose="02020603050405020304" pitchFamily="18" charset="-34"/>
              </a:rPr>
              <a:t>สช</a:t>
            </a:r>
            <a:r>
              <a:rPr lang="th-TH" sz="1600" b="1" dirty="0">
                <a:solidFill>
                  <a:prstClr val="white"/>
                </a:solidFill>
                <a:cs typeface="Angsana New" panose="02020603050405020304" pitchFamily="18" charset="-34"/>
              </a:rPr>
              <a:t>.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5846763" y="2417763"/>
            <a:ext cx="971550" cy="558800"/>
          </a:xfrm>
          <a:prstGeom prst="roundRect">
            <a:avLst/>
          </a:prstGeom>
          <a:solidFill>
            <a:schemeClr val="accent6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solidFill>
                  <a:prstClr val="white"/>
                </a:solidFill>
                <a:cs typeface="Angsana New" panose="02020603050405020304" pitchFamily="18" charset="-34"/>
              </a:rPr>
              <a:t>ส่วนราชการ(สพฐ.) 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8991600" y="2436813"/>
            <a:ext cx="935038" cy="539750"/>
          </a:xfrm>
          <a:prstGeom prst="roundRect">
            <a:avLst/>
          </a:prstGeom>
          <a:solidFill>
            <a:schemeClr val="accent6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solidFill>
                  <a:prstClr val="white"/>
                </a:solidFill>
                <a:cs typeface="Angsana New" panose="02020603050405020304" pitchFamily="18" charset="-34"/>
              </a:rPr>
              <a:t>สกศ./สมศ./</a:t>
            </a:r>
          </a:p>
          <a:p>
            <a:pPr algn="ctr">
              <a:defRPr/>
            </a:pPr>
            <a:r>
              <a:rPr lang="th-TH" sz="1600" b="1" dirty="0">
                <a:solidFill>
                  <a:prstClr val="white"/>
                </a:solidFill>
                <a:cs typeface="Angsana New" panose="02020603050405020304" pitchFamily="18" charset="-34"/>
              </a:rPr>
              <a:t>สทศ./กคศ.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7731125" y="2424114"/>
            <a:ext cx="960438" cy="528637"/>
          </a:xfrm>
          <a:prstGeom prst="roundRect">
            <a:avLst/>
          </a:prstGeom>
          <a:solidFill>
            <a:schemeClr val="accent6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solidFill>
                  <a:prstClr val="white"/>
                </a:solidFill>
                <a:cs typeface="Angsana New" panose="02020603050405020304" pitchFamily="18" charset="-34"/>
              </a:rPr>
              <a:t>ส่วนราชการ (สอศ.)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3906840" y="3392488"/>
            <a:ext cx="719137" cy="395288"/>
          </a:xfrm>
          <a:prstGeom prst="roundRect">
            <a:avLst/>
          </a:prstGeom>
          <a:solidFill>
            <a:schemeClr val="accent6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 err="1">
                <a:solidFill>
                  <a:prstClr val="white"/>
                </a:solidFill>
                <a:cs typeface="Angsana New" panose="02020603050405020304" pitchFamily="18" charset="-34"/>
              </a:rPr>
              <a:t>กศน</a:t>
            </a:r>
            <a:r>
              <a:rPr lang="th-TH" sz="1600" b="1" dirty="0">
                <a:solidFill>
                  <a:prstClr val="white"/>
                </a:solidFill>
                <a:cs typeface="Angsana New" panose="02020603050405020304" pitchFamily="18" charset="-34"/>
              </a:rPr>
              <a:t>.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4813300" y="5761038"/>
            <a:ext cx="935038" cy="431800"/>
          </a:xfrm>
          <a:prstGeom prst="roundRect">
            <a:avLst/>
          </a:prstGeom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400" dirty="0">
                <a:solidFill>
                  <a:prstClr val="white"/>
                </a:solidFill>
                <a:cs typeface="Angsana New" panose="02020603050405020304" pitchFamily="18" charset="-34"/>
              </a:rPr>
              <a:t>สถานศึกษาการศึกษาพิเศษ</a:t>
            </a:r>
          </a:p>
        </p:txBody>
      </p:sp>
      <p:sp>
        <p:nvSpPr>
          <p:cNvPr id="62" name="Oval 61"/>
          <p:cNvSpPr/>
          <p:nvPr/>
        </p:nvSpPr>
        <p:spPr>
          <a:xfrm>
            <a:off x="2201863" y="2351089"/>
            <a:ext cx="1079500" cy="503237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200" b="1" dirty="0" err="1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ป.ศธ</a:t>
            </a:r>
            <a:r>
              <a:rPr lang="th-TH" sz="22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4308475" y="2408238"/>
            <a:ext cx="927100" cy="558800"/>
          </a:xfrm>
          <a:prstGeom prst="roundRect">
            <a:avLst/>
          </a:prstGeom>
          <a:solidFill>
            <a:schemeClr val="accent6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solidFill>
                  <a:prstClr val="white"/>
                </a:solidFill>
                <a:cs typeface="Angsana New" panose="02020603050405020304" pitchFamily="18" charset="-34"/>
              </a:rPr>
              <a:t>ส่วนราชการ(สป.) </a:t>
            </a:r>
          </a:p>
        </p:txBody>
      </p:sp>
      <p:cxnSp>
        <p:nvCxnSpPr>
          <p:cNvPr id="78" name="Straight Connector 77"/>
          <p:cNvCxnSpPr/>
          <p:nvPr/>
        </p:nvCxnSpPr>
        <p:spPr>
          <a:xfrm>
            <a:off x="6329364" y="2130425"/>
            <a:ext cx="2016125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61"/>
          <p:cNvSpPr/>
          <p:nvPr/>
        </p:nvSpPr>
        <p:spPr>
          <a:xfrm>
            <a:off x="2192338" y="1350964"/>
            <a:ext cx="1198562" cy="490537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รมว.ศธ.</a:t>
            </a:r>
          </a:p>
        </p:txBody>
      </p:sp>
      <p:cxnSp>
        <p:nvCxnSpPr>
          <p:cNvPr id="64" name="Straight Connector 75"/>
          <p:cNvCxnSpPr/>
          <p:nvPr/>
        </p:nvCxnSpPr>
        <p:spPr>
          <a:xfrm>
            <a:off x="4264025" y="3116263"/>
            <a:ext cx="10810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ounded Rectangle 59"/>
          <p:cNvSpPr/>
          <p:nvPr/>
        </p:nvSpPr>
        <p:spPr>
          <a:xfrm>
            <a:off x="7718961" y="5030788"/>
            <a:ext cx="1012291" cy="496888"/>
          </a:xfrm>
          <a:prstGeom prst="roundRect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th-TH" b="1" dirty="0">
                <a:solidFill>
                  <a:srgbClr val="1F497D">
                    <a:lumMod val="60000"/>
                    <a:lumOff val="40000"/>
                  </a:srgbClr>
                </a:solidFill>
                <a:cs typeface="Angsana New" panose="02020603050405020304" pitchFamily="18" charset="-34"/>
              </a:rPr>
              <a:t> </a:t>
            </a:r>
            <a:r>
              <a:rPr lang="th-TH" sz="1400" b="1" dirty="0" err="1">
                <a:solidFill>
                  <a:srgbClr val="1F497D">
                    <a:lumMod val="60000"/>
                    <a:lumOff val="40000"/>
                  </a:srgbClr>
                </a:solidFill>
                <a:cs typeface="Angsana New" panose="02020603050405020304" pitchFamily="18" charset="-34"/>
              </a:rPr>
              <a:t>อศจ</a:t>
            </a:r>
            <a:r>
              <a:rPr lang="th-TH" sz="1400" b="1" dirty="0">
                <a:solidFill>
                  <a:srgbClr val="1F497D">
                    <a:lumMod val="60000"/>
                    <a:lumOff val="40000"/>
                  </a:srgbClr>
                </a:solidFill>
                <a:cs typeface="Angsana New" panose="02020603050405020304" pitchFamily="18" charset="-34"/>
              </a:rPr>
              <a:t>.จังหวัด/สถาบัน</a:t>
            </a:r>
          </a:p>
        </p:txBody>
      </p:sp>
      <p:sp>
        <p:nvSpPr>
          <p:cNvPr id="84" name="Rounded Rectangle 170"/>
          <p:cNvSpPr/>
          <p:nvPr/>
        </p:nvSpPr>
        <p:spPr>
          <a:xfrm>
            <a:off x="5832476" y="5762625"/>
            <a:ext cx="900113" cy="433388"/>
          </a:xfrm>
          <a:prstGeom prst="roundRect">
            <a:avLst/>
          </a:prstGeom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400" dirty="0">
                <a:solidFill>
                  <a:prstClr val="white"/>
                </a:solidFill>
                <a:cs typeface="Angsana New" panose="02020603050405020304" pitchFamily="18" charset="-34"/>
              </a:rPr>
              <a:t>สถานศึกษาประถมศึกษา</a:t>
            </a:r>
          </a:p>
        </p:txBody>
      </p:sp>
      <p:cxnSp>
        <p:nvCxnSpPr>
          <p:cNvPr id="85" name="Straight Connector 102"/>
          <p:cNvCxnSpPr/>
          <p:nvPr/>
        </p:nvCxnSpPr>
        <p:spPr>
          <a:xfrm>
            <a:off x="5235575" y="4873625"/>
            <a:ext cx="0" cy="863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75"/>
          <p:cNvCxnSpPr/>
          <p:nvPr/>
        </p:nvCxnSpPr>
        <p:spPr>
          <a:xfrm>
            <a:off x="6272213" y="5589588"/>
            <a:ext cx="10080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37"/>
          <p:cNvCxnSpPr/>
          <p:nvPr/>
        </p:nvCxnSpPr>
        <p:spPr>
          <a:xfrm flipV="1">
            <a:off x="7267575" y="5589589"/>
            <a:ext cx="0" cy="1793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75"/>
          <p:cNvCxnSpPr/>
          <p:nvPr/>
        </p:nvCxnSpPr>
        <p:spPr>
          <a:xfrm>
            <a:off x="5235576" y="4873625"/>
            <a:ext cx="10445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ลูกศรเชื่อมต่อแบบตรง 4"/>
          <p:cNvCxnSpPr/>
          <p:nvPr/>
        </p:nvCxnSpPr>
        <p:spPr>
          <a:xfrm flipV="1">
            <a:off x="3055938" y="1941514"/>
            <a:ext cx="1530350" cy="1366837"/>
          </a:xfrm>
          <a:prstGeom prst="straightConnector1">
            <a:avLst/>
          </a:prstGeom>
          <a:ln w="57150">
            <a:solidFill>
              <a:srgbClr val="FF339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ลูกศรเชื่อมต่อแบบตรง 89"/>
          <p:cNvCxnSpPr/>
          <p:nvPr/>
        </p:nvCxnSpPr>
        <p:spPr>
          <a:xfrm flipV="1">
            <a:off x="4748214" y="1965325"/>
            <a:ext cx="346075" cy="431800"/>
          </a:xfrm>
          <a:prstGeom prst="straightConnector1">
            <a:avLst/>
          </a:prstGeom>
          <a:ln w="57150">
            <a:solidFill>
              <a:srgbClr val="FF339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ลูกศรเชื่อมต่อแบบตรง 95"/>
          <p:cNvCxnSpPr/>
          <p:nvPr/>
        </p:nvCxnSpPr>
        <p:spPr>
          <a:xfrm flipH="1" flipV="1">
            <a:off x="6197601" y="1928814"/>
            <a:ext cx="3175" cy="471487"/>
          </a:xfrm>
          <a:prstGeom prst="straightConnector1">
            <a:avLst/>
          </a:prstGeom>
          <a:ln w="57150">
            <a:solidFill>
              <a:srgbClr val="FF339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ลูกศรเชื่อมต่อแบบตรง 96"/>
          <p:cNvCxnSpPr/>
          <p:nvPr/>
        </p:nvCxnSpPr>
        <p:spPr>
          <a:xfrm flipH="1" flipV="1">
            <a:off x="7810501" y="1973264"/>
            <a:ext cx="277813" cy="395287"/>
          </a:xfrm>
          <a:prstGeom prst="straightConnector1">
            <a:avLst/>
          </a:prstGeom>
          <a:ln w="57150">
            <a:solidFill>
              <a:srgbClr val="FF339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คำบรรยายภาพแบบวงรี 18"/>
          <p:cNvSpPr/>
          <p:nvPr/>
        </p:nvSpPr>
        <p:spPr>
          <a:xfrm>
            <a:off x="1622426" y="2908300"/>
            <a:ext cx="1135063" cy="431800"/>
          </a:xfrm>
          <a:prstGeom prst="wedgeEllipseCallout">
            <a:avLst>
              <a:gd name="adj1" fmla="val 41961"/>
              <a:gd name="adj2" fmla="val 527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400" b="1" dirty="0">
                <a:solidFill>
                  <a:prstClr val="black"/>
                </a:solidFill>
              </a:rPr>
              <a:t>หน่วยกำกับติดตาม</a:t>
            </a:r>
          </a:p>
        </p:txBody>
      </p:sp>
      <p:sp>
        <p:nvSpPr>
          <p:cNvPr id="98" name="คำบรรยายภาพแบบวงรี 97"/>
          <p:cNvSpPr/>
          <p:nvPr/>
        </p:nvSpPr>
        <p:spPr>
          <a:xfrm>
            <a:off x="3876676" y="3897314"/>
            <a:ext cx="1223963" cy="466725"/>
          </a:xfrm>
          <a:prstGeom prst="wedgeEllipseCallout">
            <a:avLst>
              <a:gd name="adj1" fmla="val -61915"/>
              <a:gd name="adj2" fmla="val 2826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400" b="1" dirty="0">
                <a:solidFill>
                  <a:prstClr val="black"/>
                </a:solidFill>
              </a:rPr>
              <a:t>หน่วยปฏิบัติและติดตาม</a:t>
            </a:r>
          </a:p>
        </p:txBody>
      </p:sp>
      <p:sp>
        <p:nvSpPr>
          <p:cNvPr id="99" name="คำบรรยายภาพแบบวงรี 98"/>
          <p:cNvSpPr/>
          <p:nvPr/>
        </p:nvSpPr>
        <p:spPr>
          <a:xfrm>
            <a:off x="6438901" y="4346576"/>
            <a:ext cx="1223963" cy="396875"/>
          </a:xfrm>
          <a:prstGeom prst="wedgeEllipseCallout">
            <a:avLst>
              <a:gd name="adj1" fmla="val -55754"/>
              <a:gd name="adj2" fmla="val 11487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400" b="1" dirty="0">
                <a:solidFill>
                  <a:prstClr val="black"/>
                </a:solidFill>
              </a:rPr>
              <a:t>หน่วยปฏิบัติ</a:t>
            </a:r>
          </a:p>
        </p:txBody>
      </p:sp>
      <p:sp>
        <p:nvSpPr>
          <p:cNvPr id="20" name="สี่เหลี่ยมผืนผ้ามุมมน 19"/>
          <p:cNvSpPr/>
          <p:nvPr/>
        </p:nvSpPr>
        <p:spPr>
          <a:xfrm>
            <a:off x="8929689" y="3479800"/>
            <a:ext cx="1508125" cy="2006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th-TH" sz="1600" dirty="0">
                <a:solidFill>
                  <a:prstClr val="black"/>
                </a:solidFill>
              </a:rPr>
              <a:t>             </a:t>
            </a:r>
            <a:r>
              <a:rPr lang="th-TH" sz="1600" b="1" dirty="0">
                <a:solidFill>
                  <a:prstClr val="black"/>
                </a:solidFill>
              </a:rPr>
              <a:t>ติดตาม</a:t>
            </a:r>
          </a:p>
          <a:p>
            <a:pPr>
              <a:defRPr/>
            </a:pPr>
            <a:r>
              <a:rPr lang="th-TH" sz="1600" dirty="0">
                <a:solidFill>
                  <a:prstClr val="black"/>
                </a:solidFill>
              </a:rPr>
              <a:t>               </a:t>
            </a:r>
          </a:p>
          <a:p>
            <a:pPr>
              <a:defRPr/>
            </a:pPr>
            <a:r>
              <a:rPr lang="th-TH" sz="1600" b="1" dirty="0">
                <a:solidFill>
                  <a:prstClr val="black"/>
                </a:solidFill>
              </a:rPr>
              <a:t>          ส่งรายงาน</a:t>
            </a:r>
          </a:p>
          <a:p>
            <a:pPr>
              <a:defRPr/>
            </a:pPr>
            <a:r>
              <a:rPr lang="th-TH" sz="1600" b="1" dirty="0">
                <a:solidFill>
                  <a:prstClr val="black"/>
                </a:solidFill>
              </a:rPr>
              <a:t>            </a:t>
            </a:r>
          </a:p>
          <a:p>
            <a:pPr>
              <a:defRPr/>
            </a:pPr>
            <a:r>
              <a:rPr lang="th-TH" sz="1600" b="1" dirty="0">
                <a:solidFill>
                  <a:prstClr val="black"/>
                </a:solidFill>
              </a:rPr>
              <a:t>          นำเสนอ</a:t>
            </a:r>
          </a:p>
          <a:p>
            <a:pPr>
              <a:defRPr/>
            </a:pPr>
            <a:endParaRPr lang="th-TH" sz="1600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th-TH" sz="1600" b="1" dirty="0">
                <a:solidFill>
                  <a:prstClr val="black"/>
                </a:solidFill>
              </a:rPr>
              <a:t>         ประสานงาน</a:t>
            </a:r>
          </a:p>
        </p:txBody>
      </p:sp>
      <p:cxnSp>
        <p:nvCxnSpPr>
          <p:cNvPr id="100" name="Straight Connector 70"/>
          <p:cNvCxnSpPr/>
          <p:nvPr/>
        </p:nvCxnSpPr>
        <p:spPr>
          <a:xfrm>
            <a:off x="9031289" y="3711575"/>
            <a:ext cx="396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76"/>
          <p:cNvCxnSpPr/>
          <p:nvPr/>
        </p:nvCxnSpPr>
        <p:spPr>
          <a:xfrm>
            <a:off x="9251950" y="4021139"/>
            <a:ext cx="0" cy="2873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ลูกศรเชื่อมต่อแบบตรง 101"/>
          <p:cNvCxnSpPr/>
          <p:nvPr/>
        </p:nvCxnSpPr>
        <p:spPr>
          <a:xfrm flipH="1" flipV="1">
            <a:off x="9280526" y="4483100"/>
            <a:ext cx="3175" cy="361950"/>
          </a:xfrm>
          <a:prstGeom prst="straightConnector1">
            <a:avLst/>
          </a:prstGeom>
          <a:ln w="57150">
            <a:solidFill>
              <a:srgbClr val="FF339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79"/>
          <p:cNvCxnSpPr/>
          <p:nvPr/>
        </p:nvCxnSpPr>
        <p:spPr>
          <a:xfrm flipV="1">
            <a:off x="9053513" y="5184775"/>
            <a:ext cx="360362" cy="793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65"/>
          <p:cNvSpPr/>
          <p:nvPr/>
        </p:nvSpPr>
        <p:spPr>
          <a:xfrm>
            <a:off x="644922" y="2574926"/>
            <a:ext cx="964367" cy="558800"/>
          </a:xfrm>
          <a:prstGeom prst="roundRect">
            <a:avLst/>
          </a:prstGeom>
          <a:solidFill>
            <a:schemeClr val="accent6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 smtClean="0">
                <a:solidFill>
                  <a:prstClr val="white"/>
                </a:solidFill>
                <a:cs typeface="Angsana New" panose="02020603050405020304" pitchFamily="18" charset="-34"/>
              </a:rPr>
              <a:t>ผู้ตรวจราชการ ศธ.</a:t>
            </a:r>
            <a:endParaRPr lang="th-TH" sz="1600" b="1" dirty="0">
              <a:solidFill>
                <a:prstClr val="white"/>
              </a:solidFill>
              <a:cs typeface="Angsana New" panose="02020603050405020304" pitchFamily="18" charset="-34"/>
            </a:endParaRPr>
          </a:p>
        </p:txBody>
      </p:sp>
      <p:cxnSp>
        <p:nvCxnSpPr>
          <p:cNvPr id="65" name="Straight Connector 37"/>
          <p:cNvCxnSpPr/>
          <p:nvPr/>
        </p:nvCxnSpPr>
        <p:spPr>
          <a:xfrm flipV="1">
            <a:off x="1065031" y="3133726"/>
            <a:ext cx="0" cy="28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5"/>
          <p:cNvCxnSpPr/>
          <p:nvPr/>
        </p:nvCxnSpPr>
        <p:spPr>
          <a:xfrm>
            <a:off x="1065031" y="3577432"/>
            <a:ext cx="72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065031" y="4247357"/>
            <a:ext cx="68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5"/>
          <p:cNvCxnSpPr/>
          <p:nvPr/>
        </p:nvCxnSpPr>
        <p:spPr>
          <a:xfrm>
            <a:off x="1065031" y="5182600"/>
            <a:ext cx="57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75"/>
          <p:cNvCxnSpPr/>
          <p:nvPr/>
        </p:nvCxnSpPr>
        <p:spPr>
          <a:xfrm>
            <a:off x="1065031" y="6010272"/>
            <a:ext cx="61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ลูกศรเชื่อมต่อแบบตรง 85"/>
          <p:cNvCxnSpPr/>
          <p:nvPr/>
        </p:nvCxnSpPr>
        <p:spPr>
          <a:xfrm flipV="1">
            <a:off x="1510586" y="1733400"/>
            <a:ext cx="2962989" cy="830324"/>
          </a:xfrm>
          <a:prstGeom prst="straightConnector1">
            <a:avLst/>
          </a:prstGeom>
          <a:ln w="57150">
            <a:solidFill>
              <a:srgbClr val="FF339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รูปภาพ 9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12" y="-7049"/>
            <a:ext cx="843148" cy="116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5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96883" y="95002"/>
            <a:ext cx="11574334" cy="1460666"/>
          </a:xfrm>
          <a:solidFill>
            <a:srgbClr val="0070C0"/>
          </a:solidFill>
        </p:spPr>
        <p:txBody>
          <a:bodyPr/>
          <a:lstStyle/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กรอบเวลาการตรวจราชการ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การติดตาม ตรวจสอบและประเมินผล</a:t>
            </a:r>
            <a:b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การจัดการศึกษาของกระทรวงศึกษาธิการ ประจำปีงบประมาณ พ.ศ. 2561</a:t>
            </a:r>
            <a:endParaRPr lang="th-TH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aphicFrame>
        <p:nvGraphicFramePr>
          <p:cNvPr id="5" name="ตัวแทนเนื้อหา 6">
            <a:extLst>
              <a:ext uri="{FF2B5EF4-FFF2-40B4-BE49-F238E27FC236}"/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8963559"/>
              </p:ext>
            </p:extLst>
          </p:nvPr>
        </p:nvGraphicFramePr>
        <p:xfrm>
          <a:off x="221525" y="1686297"/>
          <a:ext cx="11649692" cy="499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10">
                  <a:extLst>
                    <a:ext uri="{9D8B030D-6E8A-4147-A177-3AD203B41FA5}"/>
                  </a:extLst>
                </a:gridCol>
                <a:gridCol w="4061362">
                  <a:extLst>
                    <a:ext uri="{9D8B030D-6E8A-4147-A177-3AD203B41FA5}"/>
                  </a:extLst>
                </a:gridCol>
                <a:gridCol w="1995054">
                  <a:extLst>
                    <a:ext uri="{9D8B030D-6E8A-4147-A177-3AD203B41FA5}"/>
                  </a:extLst>
                </a:gridCol>
                <a:gridCol w="5165766"/>
              </a:tblGrid>
              <a:tr h="185399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ที่</a:t>
                      </a:r>
                      <a:endParaRPr lang="th-TH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3" marR="9144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ขั้นตอน</a:t>
                      </a:r>
                      <a:endParaRPr lang="th-TH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3" marR="9144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ช่วงเวลา</a:t>
                      </a:r>
                      <a:endParaRPr lang="th-TH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3" marR="91443" marT="45736" marB="4573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หน่วยงานรับผิดชอบ</a:t>
                      </a:r>
                    </a:p>
                  </a:txBody>
                  <a:tcPr marL="91443" marR="91443" marT="45736" marB="45736" anchor="ctr"/>
                </a:tc>
                <a:extLst>
                  <a:ext uri="{0D108BD9-81ED-4DB2-BD59-A6C34878D82A}"/>
                </a:extLst>
              </a:tr>
              <a:tr h="981264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th-TH" sz="2400" b="0" kern="120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1</a:t>
                      </a:r>
                      <a:endParaRPr lang="en-US" sz="2400" b="0" dirty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52833" marR="52833" marT="26431" marB="26431"/>
                </a:tc>
                <a:tc>
                  <a:txBody>
                    <a:bodyPr/>
                    <a:lstStyle/>
                    <a:p>
                      <a:pPr marR="21590" indent="635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" algn="l"/>
                          <a:tab pos="810260" algn="l"/>
                          <a:tab pos="1461770" algn="l"/>
                          <a:tab pos="1663065" algn="l"/>
                        </a:tabLst>
                      </a:pPr>
                      <a:r>
                        <a:rPr lang="th-TH" sz="2400" b="0" dirty="0" smtClean="0"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ขั้นเตรียมการ</a:t>
                      </a:r>
                    </a:p>
                    <a:p>
                      <a:pPr marR="21590" indent="635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" algn="l"/>
                          <a:tab pos="810260" algn="l"/>
                          <a:tab pos="1461770" algn="l"/>
                          <a:tab pos="1663065" algn="l"/>
                        </a:tabLst>
                      </a:pPr>
                      <a:r>
                        <a:rPr lang="th-TH" sz="2400" b="0" dirty="0" smtClean="0"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   - กำหนดประเด็นนโยบายการตรวจราชการฯ</a:t>
                      </a:r>
                    </a:p>
                    <a:p>
                      <a:pPr marR="21590" indent="635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" algn="l"/>
                          <a:tab pos="810260" algn="l"/>
                          <a:tab pos="1461770" algn="l"/>
                          <a:tab pos="1663065" algn="l"/>
                        </a:tabLst>
                      </a:pPr>
                      <a:r>
                        <a:rPr lang="th-TH" sz="2400" b="0" dirty="0" smtClean="0"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   - จัดทำแผน/คู่มือ/แบบรายงาน</a:t>
                      </a:r>
                    </a:p>
                  </a:txBody>
                  <a:tcPr marL="52833" marR="52833" marT="26431" marB="26431"/>
                </a:tc>
                <a:tc>
                  <a:txBody>
                    <a:bodyPr/>
                    <a:lstStyle/>
                    <a:p>
                      <a:pPr marL="263525" indent="-26352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รอบ ๑</a:t>
                      </a:r>
                      <a:r>
                        <a:rPr lang="th-TH" sz="2200" b="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 ก</a:t>
                      </a:r>
                      <a:r>
                        <a:rPr lang="th-TH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.ย. 60-ต.ค. 61</a:t>
                      </a:r>
                    </a:p>
                    <a:p>
                      <a:pPr marL="263525" indent="-26352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รอบ ๒ เม.ย.</a:t>
                      </a:r>
                      <a:r>
                        <a:rPr lang="th-TH" sz="2200" b="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- พ.ค. 61</a:t>
                      </a:r>
                      <a:endParaRPr lang="th-TH" sz="2200" b="0" dirty="0" smtClean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  <a:p>
                      <a:pPr marL="263525" indent="-26352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h-TH" sz="2000" b="0" dirty="0" smtClean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</a:txBody>
                  <a:tcPr marL="52833" marR="52833" marT="26431" marB="2643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000" b="0" kern="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- </a:t>
                      </a:r>
                      <a:r>
                        <a:rPr lang="th-TH" sz="2400" b="0" kern="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คณะกรรมการติดตาม ตรวจสอบและประเมินผลฯ ศธ. (</a:t>
                      </a:r>
                      <a:r>
                        <a:rPr lang="th-TH" sz="2400" b="0" kern="0" baseline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สตผ</a:t>
                      </a:r>
                      <a:r>
                        <a:rPr lang="th-TH" sz="2400" b="0" kern="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.)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0" kern="0" spc="-6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- คณะอนุกรรมการติดตาม ตรวจสอบการจัดการศึกษา ศธ. (</a:t>
                      </a:r>
                      <a:r>
                        <a:rPr lang="th-TH" sz="2400" b="0" kern="0" spc="-60" baseline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สตผ</a:t>
                      </a:r>
                      <a:r>
                        <a:rPr lang="th-TH" sz="2400" b="0" kern="0" spc="-6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.)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0" kern="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- คณะกรรมการประเมินผลการจัดการศึกษา ศธ. (</a:t>
                      </a:r>
                      <a:r>
                        <a:rPr lang="th-TH" sz="2400" b="0" kern="0" baseline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สตผ</a:t>
                      </a:r>
                      <a:r>
                        <a:rPr lang="th-TH" sz="2400" b="0" kern="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.)</a:t>
                      </a:r>
                      <a:endParaRPr lang="en-US" sz="2400" b="0" kern="0" baseline="0" dirty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</a:txBody>
                  <a:tcPr marL="52833" marR="52833" marT="26431" marB="26431"/>
                </a:tc>
                <a:extLst>
                  <a:ext uri="{0D108BD9-81ED-4DB2-BD59-A6C34878D82A}"/>
                </a:extLst>
              </a:tr>
              <a:tr h="1059786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th-TH" sz="2400" b="0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</a:t>
                      </a:r>
                      <a:endParaRPr lang="en-US" sz="2400" b="0" dirty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52833" marR="52833" marT="26431" marB="26431"/>
                </a:tc>
                <a:tc>
                  <a:txBody>
                    <a:bodyPr/>
                    <a:lstStyle/>
                    <a:p>
                      <a:pPr marR="21590" indent="635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" algn="l"/>
                          <a:tab pos="810260" algn="l"/>
                          <a:tab pos="1461770" algn="l"/>
                          <a:tab pos="1663065" algn="l"/>
                        </a:tabLst>
                      </a:pPr>
                      <a:r>
                        <a:rPr lang="th-TH" sz="2400" b="0" dirty="0" smtClean="0"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ขั้นดำเนินการ</a:t>
                      </a:r>
                    </a:p>
                    <a:p>
                      <a:pPr marR="21590" indent="635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" algn="l"/>
                          <a:tab pos="810260" algn="l"/>
                          <a:tab pos="1461770" algn="l"/>
                          <a:tab pos="1663065" algn="l"/>
                        </a:tabLst>
                      </a:pPr>
                      <a:r>
                        <a:rPr lang="th-TH" sz="2400" b="0" dirty="0" smtClean="0"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   - ประสานแผนการตรวจราชการฯ</a:t>
                      </a:r>
                    </a:p>
                    <a:p>
                      <a:pPr marR="21590" indent="635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" algn="l"/>
                          <a:tab pos="810260" algn="l"/>
                          <a:tab pos="1461770" algn="l"/>
                          <a:tab pos="1663065" algn="l"/>
                        </a:tabLst>
                      </a:pPr>
                      <a:r>
                        <a:rPr lang="th-TH" sz="2400" b="0" dirty="0" smtClean="0"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   </a:t>
                      </a:r>
                      <a:r>
                        <a:rPr lang="th-TH" sz="2400" b="0" kern="0" spc="0" baseline="0" dirty="0" smtClean="0"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- ร่วมลงตรวจ/รับการตรวจ</a:t>
                      </a:r>
                    </a:p>
                  </a:txBody>
                  <a:tcPr marL="52833" marR="52833" marT="26431" marB="26431"/>
                </a:tc>
                <a:tc>
                  <a:txBody>
                    <a:bodyPr/>
                    <a:lstStyle/>
                    <a:p>
                      <a:pPr marL="263525" indent="-26352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200" b="0" kern="0" spc="-5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รอบ ๑</a:t>
                      </a:r>
                      <a:r>
                        <a:rPr lang="th-TH" sz="2200" b="0" kern="0" spc="-5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 พ</a:t>
                      </a:r>
                      <a:r>
                        <a:rPr lang="th-TH" sz="2200" b="0" kern="0" spc="-5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.ย. 60-ก.พ. 61</a:t>
                      </a:r>
                    </a:p>
                    <a:p>
                      <a:pPr marL="263525" indent="-26352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รอบ ๒ มิ.ย.</a:t>
                      </a:r>
                      <a:r>
                        <a:rPr lang="th-TH" sz="2200" b="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- ส.ค. 61</a:t>
                      </a:r>
                      <a:endParaRPr lang="th-TH" sz="2200" b="0" dirty="0" smtClean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</a:txBody>
                  <a:tcPr marL="52833" marR="52833" marT="26431" marB="2643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0" kern="0" baseline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ศธภ</a:t>
                      </a:r>
                      <a:r>
                        <a:rPr lang="th-TH" sz="2400" b="0" kern="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0" kern="0" baseline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ศธจ</a:t>
                      </a:r>
                      <a:r>
                        <a:rPr lang="th-TH" sz="2400" b="0" kern="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0" kern="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ส่วนราชการหรือหน่วยงานและสถานศึกษาภายในจังหวัด</a:t>
                      </a:r>
                      <a:endParaRPr lang="en-US" sz="2400" b="0" kern="0" baseline="0" dirty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</a:txBody>
                  <a:tcPr marL="52833" marR="52833" marT="26431" marB="26431"/>
                </a:tc>
              </a:tr>
              <a:tr h="843148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th-TH" sz="2400" b="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3</a:t>
                      </a:r>
                      <a:endParaRPr lang="th-TH" sz="2400" b="0" dirty="0" smtClean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52833" marR="52833" marT="26431" marB="26431"/>
                </a:tc>
                <a:tc>
                  <a:txBody>
                    <a:bodyPr/>
                    <a:lstStyle/>
                    <a:p>
                      <a:pPr marR="21590" indent="635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" algn="l"/>
                          <a:tab pos="810260" algn="l"/>
                          <a:tab pos="1461770" algn="l"/>
                          <a:tab pos="1663065" algn="l"/>
                        </a:tabLst>
                      </a:pPr>
                      <a:r>
                        <a:rPr lang="th-TH" sz="2400" b="0" dirty="0" smtClean="0"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ขั้นรายงาน/นำเสนอ</a:t>
                      </a:r>
                    </a:p>
                    <a:p>
                      <a:pPr marL="0" marR="21590" indent="6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1590" algn="l"/>
                          <a:tab pos="810260" algn="l"/>
                          <a:tab pos="1461770" algn="l"/>
                          <a:tab pos="1663065" algn="l"/>
                        </a:tabLst>
                        <a:defRPr/>
                      </a:pPr>
                      <a:r>
                        <a:rPr lang="th-TH" sz="2400" b="0" spc="-60" dirty="0" smtClean="0"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   - </a:t>
                      </a:r>
                      <a:r>
                        <a:rPr lang="th-TH" sz="2400" b="0" kern="0" spc="-60" baseline="0" dirty="0" smtClean="0"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รวบรวมข้อมูลผลการดำเนินงานในแต่ละระดับ</a:t>
                      </a:r>
                    </a:p>
                    <a:p>
                      <a:pPr marL="0" marR="21590" indent="6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1590" algn="l"/>
                          <a:tab pos="810260" algn="l"/>
                          <a:tab pos="1461770" algn="l"/>
                          <a:tab pos="1663065" algn="l"/>
                        </a:tabLst>
                        <a:defRPr/>
                      </a:pPr>
                      <a:r>
                        <a:rPr lang="th-TH" sz="24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th-TH" sz="2400" kern="0" spc="-8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2400" kern="0" spc="-8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สังเคราะห์จัดทำรายงานในภาพรวมของหน่วยงาน</a:t>
                      </a:r>
                    </a:p>
                  </a:txBody>
                  <a:tcPr marL="52833" marR="52833" marT="26431" marB="26431"/>
                </a:tc>
                <a:tc>
                  <a:txBody>
                    <a:bodyPr/>
                    <a:lstStyle/>
                    <a:p>
                      <a:pPr marL="263525" indent="-26352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200" b="0" kern="0" spc="-5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รอบ ๑</a:t>
                      </a:r>
                      <a:r>
                        <a:rPr lang="th-TH" sz="2200" b="0" kern="0" spc="-5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 มี</a:t>
                      </a:r>
                      <a:r>
                        <a:rPr lang="th-TH" sz="2200" b="0" kern="0" spc="-5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.ค. 60-เม.ย. 61</a:t>
                      </a:r>
                    </a:p>
                    <a:p>
                      <a:pPr marL="263525" indent="-26352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รอบ ๒ ก.ย.</a:t>
                      </a:r>
                      <a:r>
                        <a:rPr lang="th-TH" sz="2200" b="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- ต.ค. 61</a:t>
                      </a:r>
                      <a:endParaRPr lang="th-TH" sz="2200" b="0" dirty="0" smtClean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  <a:p>
                      <a:pPr marL="263525" indent="-26352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h-TH" sz="2000" b="0" dirty="0" smtClean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</a:txBody>
                  <a:tcPr marL="52833" marR="52833" marT="26431" marB="2643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0" kern="0" baseline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ผตร</a:t>
                      </a:r>
                      <a:r>
                        <a:rPr lang="th-TH" sz="2400" b="0" kern="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. (</a:t>
                      </a:r>
                      <a:r>
                        <a:rPr lang="th-TH" sz="2400" b="0" kern="0" baseline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สตผ</a:t>
                      </a:r>
                      <a:r>
                        <a:rPr lang="th-TH" sz="2400" b="0" kern="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.)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0" kern="0" baseline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ศธภ</a:t>
                      </a:r>
                      <a:r>
                        <a:rPr lang="th-TH" sz="2400" b="0" kern="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0" kern="0" baseline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ศธจ</a:t>
                      </a:r>
                      <a:r>
                        <a:rPr lang="th-TH" sz="2400" b="0" kern="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.</a:t>
                      </a:r>
                      <a:endParaRPr lang="en-US" sz="2400" b="0" kern="0" baseline="0" dirty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</a:txBody>
                  <a:tcPr marL="52833" marR="52833" marT="26431" marB="26431"/>
                </a:tc>
              </a:tr>
              <a:tr h="843148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th-TH" sz="2400" b="0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4</a:t>
                      </a:r>
                    </a:p>
                  </a:txBody>
                  <a:tcPr marL="52833" marR="52833" marT="26431" marB="26431"/>
                </a:tc>
                <a:tc>
                  <a:txBody>
                    <a:bodyPr/>
                    <a:lstStyle/>
                    <a:p>
                      <a:pPr marR="21590" indent="635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" algn="l"/>
                          <a:tab pos="810260" algn="l"/>
                          <a:tab pos="1461770" algn="l"/>
                          <a:tab pos="1663065" algn="l"/>
                        </a:tabLst>
                      </a:pPr>
                      <a:r>
                        <a:rPr lang="th-TH" sz="2400" b="0" dirty="0" smtClean="0"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ขั้นติดตามผลการตรวจราชการและติดตามประเมินผล</a:t>
                      </a:r>
                      <a:r>
                        <a:rPr lang="th-TH" sz="2400" b="0" baseline="0" dirty="0" smtClean="0"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 (ตามข้อสั่งการ ถ้ามี)</a:t>
                      </a:r>
                      <a:endParaRPr lang="th-TH" sz="2400" b="0" dirty="0" smtClean="0">
                        <a:effectLst/>
                        <a:latin typeface="TH SarabunIT๙" panose="020B0500040200020003" pitchFamily="34" charset="-34"/>
                        <a:ea typeface="Times New Roman" panose="02020603050405020304" pitchFamily="18" charset="0"/>
                        <a:cs typeface="TH SarabunIT๙" panose="020B0500040200020003" pitchFamily="34" charset="-34"/>
                      </a:endParaRPr>
                    </a:p>
                  </a:txBody>
                  <a:tcPr marL="52833" marR="52833" marT="26431" marB="26431"/>
                </a:tc>
                <a:tc>
                  <a:txBody>
                    <a:bodyPr/>
                    <a:lstStyle/>
                    <a:p>
                      <a:pPr marL="263525" indent="-26352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รอบ ๑</a:t>
                      </a:r>
                      <a:r>
                        <a:rPr lang="th-TH" sz="2200" b="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 เม</a:t>
                      </a:r>
                      <a:r>
                        <a:rPr lang="th-TH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.ย. 61</a:t>
                      </a:r>
                    </a:p>
                    <a:p>
                      <a:pPr marL="263525" indent="-26352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200" b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รอบ ๒ ต.ค.</a:t>
                      </a:r>
                      <a:r>
                        <a:rPr lang="th-TH" sz="2200" b="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 61</a:t>
                      </a:r>
                      <a:endParaRPr lang="th-TH" sz="2200" b="0" dirty="0" smtClean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  <a:p>
                      <a:pPr marL="263525" indent="-26352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h-TH" sz="2200" b="0" dirty="0" smtClean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</a:txBody>
                  <a:tcPr marL="52833" marR="52833" marT="26431" marB="2643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0" kern="0" baseline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ผตร</a:t>
                      </a:r>
                      <a:r>
                        <a:rPr lang="th-TH" sz="2400" b="0" kern="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0" kern="0" baseline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ศธภ</a:t>
                      </a:r>
                      <a:r>
                        <a:rPr lang="th-TH" sz="2400" b="0" kern="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0" kern="0" baseline="0" dirty="0" err="1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ศธจ</a:t>
                      </a:r>
                      <a:r>
                        <a:rPr lang="th-TH" sz="2400" b="0" kern="0" baseline="0" dirty="0" smtClean="0">
                          <a:effectLst/>
                          <a:latin typeface="TH SarabunIT๙" panose="020B0500040200020003" pitchFamily="34" charset="-34"/>
                          <a:ea typeface="Times New Roman"/>
                          <a:cs typeface="TH SarabunIT๙" panose="020B0500040200020003" pitchFamily="34" charset="-34"/>
                        </a:rPr>
                        <a:t>.</a:t>
                      </a:r>
                      <a:endParaRPr lang="en-US" sz="2400" b="0" kern="0" baseline="0" dirty="0">
                        <a:effectLst/>
                        <a:latin typeface="TH SarabunIT๙" panose="020B0500040200020003" pitchFamily="34" charset="-34"/>
                        <a:ea typeface="Times New Roman"/>
                        <a:cs typeface="TH SarabunIT๙" panose="020B0500040200020003" pitchFamily="34" charset="-34"/>
                      </a:endParaRPr>
                    </a:p>
                  </a:txBody>
                  <a:tcPr marL="52833" marR="52833" marT="26431" marB="26431"/>
                </a:tc>
              </a:tr>
            </a:tbl>
          </a:graphicData>
        </a:graphic>
      </p:graphicFrame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59" y="95002"/>
            <a:ext cx="104347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9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77888" y="321199"/>
            <a:ext cx="10901362" cy="13192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Flowchart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th-TH" sz="4000" b="1" dirty="0">
                <a:solidFill>
                  <a:schemeClr val="accent6">
                    <a:lumMod val="75000"/>
                  </a:schemeClr>
                </a:solidFill>
              </a:rPr>
              <a:t>กระบวนงานตรวจราชการ </a:t>
            </a:r>
            <a:r>
              <a:rPr lang="th-TH" sz="4000" b="1" dirty="0" smtClean="0">
                <a:solidFill>
                  <a:schemeClr val="accent6">
                    <a:lumMod val="75000"/>
                  </a:schemeClr>
                </a:solidFill>
              </a:rPr>
              <a:t>การติดตาม ตรวจสอบและประเมินผล</a:t>
            </a:r>
            <a:r>
              <a:rPr lang="th-TH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h-TH" sz="4000" b="1" dirty="0" smtClean="0">
                <a:solidFill>
                  <a:schemeClr val="accent6">
                    <a:lumMod val="75000"/>
                  </a:schemeClr>
                </a:solidFill>
              </a:rPr>
              <a:t>ระดับกระทรวง </a:t>
            </a:r>
            <a:br>
              <a:rPr lang="th-TH" sz="4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b="1" dirty="0" smtClean="0">
                <a:solidFill>
                  <a:srgbClr val="00B05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รอบ</a:t>
            </a:r>
            <a:r>
              <a:rPr lang="th-TH" b="1" dirty="0">
                <a:solidFill>
                  <a:srgbClr val="00B05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 </a:t>
            </a:r>
            <a:r>
              <a:rPr lang="th-TH" b="1" dirty="0" smtClean="0">
                <a:solidFill>
                  <a:srgbClr val="00B05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 </a:t>
            </a:r>
            <a:r>
              <a:rPr lang="th-TH" b="1" dirty="0">
                <a:solidFill>
                  <a:srgbClr val="00B05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ปีงบประมาณ </a:t>
            </a:r>
            <a:r>
              <a:rPr lang="th-TH" b="1" dirty="0" smtClean="0">
                <a:solidFill>
                  <a:srgbClr val="00B05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2561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endParaRPr lang="th-TH" dirty="0">
              <a:solidFill>
                <a:schemeClr val="tx1">
                  <a:lumMod val="75000"/>
                  <a:lumOff val="2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52227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xfrm>
            <a:off x="9753600" y="6330951"/>
            <a:ext cx="952500" cy="390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F3B7001-B438-4046-9750-2B83450AE2CD}" type="slidenum">
              <a:rPr lang="th-TH" altLang="th-TH" sz="1200">
                <a:solidFill>
                  <a:srgbClr val="D38E27"/>
                </a:solidFill>
                <a:latin typeface="Franklin Gothic Book" pitchFamily="34" charset="0"/>
                <a:cs typeface="LilyUPC" panose="020B0604020202020204" pitchFamily="34" charset="-34"/>
              </a:rPr>
              <a:pPr eaLnBrk="1" hangingPunct="1"/>
              <a:t>6</a:t>
            </a:fld>
            <a:endParaRPr lang="th-TH" altLang="th-TH" sz="1200">
              <a:solidFill>
                <a:srgbClr val="D38E27"/>
              </a:solidFill>
              <a:latin typeface="Franklin Gothic Book" pitchFamily="34" charset="0"/>
              <a:cs typeface="LilyUPC" panose="020B0604020202020204" pitchFamily="34" charset="-34"/>
            </a:endParaRPr>
          </a:p>
        </p:txBody>
      </p:sp>
      <p:sp>
        <p:nvSpPr>
          <p:cNvPr id="5" name="เครื่องหมายบั้ง 4"/>
          <p:cNvSpPr/>
          <p:nvPr/>
        </p:nvSpPr>
        <p:spPr>
          <a:xfrm>
            <a:off x="2297675" y="1392279"/>
            <a:ext cx="2731984" cy="1283193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dirty="0" smtClean="0">
                <a:solidFill>
                  <a:srgbClr val="002060"/>
                </a:solidFill>
              </a:rPr>
              <a:t>เสนอประเด็นนโยบายการตรวจราชการ/ แผน/คู่มือ/แบบรายงาน</a:t>
            </a:r>
            <a:r>
              <a:rPr lang="th-TH" dirty="0" smtClean="0">
                <a:solidFill>
                  <a:srgbClr val="002060"/>
                </a:solidFill>
              </a:rPr>
              <a:t> </a:t>
            </a:r>
            <a:endParaRPr lang="th-TH" dirty="0">
              <a:solidFill>
                <a:schemeClr val="tx1"/>
              </a:solidFill>
            </a:endParaRPr>
          </a:p>
        </p:txBody>
      </p:sp>
      <p:cxnSp>
        <p:nvCxnSpPr>
          <p:cNvPr id="10" name="ตัวเชื่อมต่อตรง 9"/>
          <p:cNvCxnSpPr/>
          <p:nvPr/>
        </p:nvCxnSpPr>
        <p:spPr>
          <a:xfrm>
            <a:off x="1992313" y="2852738"/>
            <a:ext cx="8496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ตรง 19"/>
          <p:cNvCxnSpPr/>
          <p:nvPr/>
        </p:nvCxnSpPr>
        <p:spPr>
          <a:xfrm>
            <a:off x="2144713" y="4702175"/>
            <a:ext cx="8496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ตรง 20"/>
          <p:cNvCxnSpPr/>
          <p:nvPr/>
        </p:nvCxnSpPr>
        <p:spPr>
          <a:xfrm>
            <a:off x="2144713" y="6308725"/>
            <a:ext cx="8496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32" name="TextBox 21"/>
          <p:cNvSpPr txBox="1">
            <a:spLocks noChangeArrowheads="1"/>
          </p:cNvSpPr>
          <p:nvPr/>
        </p:nvSpPr>
        <p:spPr bwMode="auto">
          <a:xfrm>
            <a:off x="855606" y="1571017"/>
            <a:ext cx="17287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800" b="1" dirty="0">
                <a:solidFill>
                  <a:srgbClr val="002060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ขั้นเตรียม/วางแผน</a:t>
            </a:r>
          </a:p>
        </p:txBody>
      </p:sp>
      <p:sp>
        <p:nvSpPr>
          <p:cNvPr id="23" name="เครื่องหมายบั้ง 22"/>
          <p:cNvSpPr/>
          <p:nvPr/>
        </p:nvSpPr>
        <p:spPr>
          <a:xfrm>
            <a:off x="8031163" y="1401764"/>
            <a:ext cx="2457450" cy="1258309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dirty="0">
                <a:solidFill>
                  <a:srgbClr val="002060"/>
                </a:solidFill>
              </a:rPr>
              <a:t>ประชุมประสานแผนระดับภาค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25" name="เครื่องหมายบั้ง 24"/>
          <p:cNvSpPr/>
          <p:nvPr/>
        </p:nvSpPr>
        <p:spPr>
          <a:xfrm>
            <a:off x="6328569" y="1401765"/>
            <a:ext cx="2232025" cy="1269236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dirty="0" smtClean="0">
                <a:solidFill>
                  <a:srgbClr val="002060"/>
                </a:solidFill>
              </a:rPr>
              <a:t>พัฒนาระบบข้อมูลสารสนเทศ</a:t>
            </a:r>
            <a:endParaRPr lang="th-TH" sz="2000" dirty="0">
              <a:solidFill>
                <a:srgbClr val="002060"/>
              </a:solidFill>
            </a:endParaRPr>
          </a:p>
        </p:txBody>
      </p:sp>
      <p:sp>
        <p:nvSpPr>
          <p:cNvPr id="26" name="เครื่องหมายบั้ง 25"/>
          <p:cNvSpPr/>
          <p:nvPr/>
        </p:nvSpPr>
        <p:spPr>
          <a:xfrm>
            <a:off x="4447502" y="1393023"/>
            <a:ext cx="2428311" cy="1282409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dirty="0">
                <a:solidFill>
                  <a:srgbClr val="002060"/>
                </a:solidFill>
              </a:rPr>
              <a:t>หน.ผตร/อนุกรรมการ เห็นชอบ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27" name="เครื่องหมายบั้ง 26"/>
          <p:cNvSpPr/>
          <p:nvPr/>
        </p:nvSpPr>
        <p:spPr>
          <a:xfrm>
            <a:off x="2355311" y="3107503"/>
            <a:ext cx="2447925" cy="1246188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dirty="0">
                <a:solidFill>
                  <a:srgbClr val="FFFFFF"/>
                </a:solidFill>
              </a:rPr>
              <a:t>ลงพื้นที่ตรวจระดับจังหวัด/หน่วยงาน</a:t>
            </a:r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52237" name="TextBox 27"/>
          <p:cNvSpPr txBox="1">
            <a:spLocks noChangeArrowheads="1"/>
          </p:cNvSpPr>
          <p:nvPr/>
        </p:nvSpPr>
        <p:spPr bwMode="auto">
          <a:xfrm>
            <a:off x="877888" y="3340419"/>
            <a:ext cx="198527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800" b="1" dirty="0">
                <a:solidFill>
                  <a:srgbClr val="00B050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ขั้น</a:t>
            </a:r>
            <a:r>
              <a:rPr lang="th-TH" altLang="th-TH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ตรวจ ติดตาม/ประเมินผล</a:t>
            </a:r>
            <a:endParaRPr lang="th-TH" altLang="th-TH" sz="2800" b="1" dirty="0">
              <a:solidFill>
                <a:srgbClr val="00B050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9" name="เครื่องหมายบั้ง 28"/>
          <p:cNvSpPr/>
          <p:nvPr/>
        </p:nvSpPr>
        <p:spPr>
          <a:xfrm>
            <a:off x="8185151" y="3117851"/>
            <a:ext cx="2455862" cy="1247775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dirty="0">
                <a:solidFill>
                  <a:srgbClr val="FFFFFF"/>
                </a:solidFill>
              </a:rPr>
              <a:t>อนุกรรมการฯเห็นชอบรายงาน</a:t>
            </a:r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30" name="เครื่องหมายบั้ง 29"/>
          <p:cNvSpPr/>
          <p:nvPr/>
        </p:nvSpPr>
        <p:spPr>
          <a:xfrm>
            <a:off x="6240463" y="3117851"/>
            <a:ext cx="2446337" cy="1247775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dirty="0">
                <a:solidFill>
                  <a:srgbClr val="FFFFFF"/>
                </a:solidFill>
              </a:rPr>
              <a:t>รายงาน</a:t>
            </a:r>
          </a:p>
          <a:p>
            <a:pPr algn="ctr">
              <a:defRPr/>
            </a:pPr>
            <a:r>
              <a:rPr lang="th-TH" sz="2000" dirty="0">
                <a:solidFill>
                  <a:srgbClr val="FFFFFF"/>
                </a:solidFill>
              </a:rPr>
              <a:t>ฉบับรวมระดับประเทศ</a:t>
            </a:r>
          </a:p>
        </p:txBody>
      </p:sp>
      <p:sp>
        <p:nvSpPr>
          <p:cNvPr id="31" name="เครื่องหมายบั้ง 30"/>
          <p:cNvSpPr/>
          <p:nvPr/>
        </p:nvSpPr>
        <p:spPr>
          <a:xfrm>
            <a:off x="4286250" y="3096390"/>
            <a:ext cx="2469611" cy="1246188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dirty="0">
                <a:solidFill>
                  <a:srgbClr val="FFFFFF"/>
                </a:solidFill>
              </a:rPr>
              <a:t>จัดทำรายงาน</a:t>
            </a:r>
          </a:p>
          <a:p>
            <a:pPr algn="ctr">
              <a:defRPr/>
            </a:pPr>
            <a:r>
              <a:rPr lang="th-TH" sz="2000" dirty="0" smtClean="0">
                <a:solidFill>
                  <a:srgbClr val="FFFFFF"/>
                </a:solidFill>
              </a:rPr>
              <a:t>ระดับเขตตรวจราชการ</a:t>
            </a:r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32" name="เครื่องหมายบั้ง 31"/>
          <p:cNvSpPr/>
          <p:nvPr/>
        </p:nvSpPr>
        <p:spPr>
          <a:xfrm>
            <a:off x="2640014" y="4908550"/>
            <a:ext cx="2447925" cy="1246188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dirty="0">
                <a:solidFill>
                  <a:srgbClr val="FFFFFF"/>
                </a:solidFill>
              </a:rPr>
              <a:t>ก.</a:t>
            </a:r>
            <a:r>
              <a:rPr lang="th-TH" sz="2000" dirty="0" err="1">
                <a:solidFill>
                  <a:srgbClr val="FFFFFF"/>
                </a:solidFill>
              </a:rPr>
              <a:t>ต.ป</a:t>
            </a:r>
            <a:r>
              <a:rPr lang="th-TH" sz="2000" dirty="0">
                <a:solidFill>
                  <a:srgbClr val="FFFFFF"/>
                </a:solidFill>
              </a:rPr>
              <a:t>.ศ./</a:t>
            </a:r>
            <a:r>
              <a:rPr lang="th-TH" sz="2000" dirty="0" err="1">
                <a:solidFill>
                  <a:srgbClr val="FFFFFF"/>
                </a:solidFill>
              </a:rPr>
              <a:t>ป.ศธ</a:t>
            </a:r>
            <a:r>
              <a:rPr lang="th-TH" sz="2000" dirty="0">
                <a:solidFill>
                  <a:srgbClr val="FFFFFF"/>
                </a:solidFill>
              </a:rPr>
              <a:t>./รมว.พิจารณารายงาน</a:t>
            </a:r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52242" name="TextBox 32"/>
          <p:cNvSpPr txBox="1">
            <a:spLocks noChangeArrowheads="1"/>
          </p:cNvSpPr>
          <p:nvPr/>
        </p:nvSpPr>
        <p:spPr bwMode="auto">
          <a:xfrm>
            <a:off x="967179" y="4970711"/>
            <a:ext cx="16449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ขั้นรายงานผล/นำสู่การปฏิบัติ</a:t>
            </a:r>
          </a:p>
        </p:txBody>
      </p:sp>
      <p:sp>
        <p:nvSpPr>
          <p:cNvPr id="35" name="เครื่องหมายบั้ง 34"/>
          <p:cNvSpPr/>
          <p:nvPr/>
        </p:nvSpPr>
        <p:spPr>
          <a:xfrm>
            <a:off x="6392863" y="4918075"/>
            <a:ext cx="2634857" cy="1247775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dirty="0">
                <a:solidFill>
                  <a:srgbClr val="FFFFFF"/>
                </a:solidFill>
              </a:rPr>
              <a:t>แจ้ง</a:t>
            </a:r>
          </a:p>
          <a:p>
            <a:pPr algn="ctr">
              <a:defRPr/>
            </a:pPr>
            <a:r>
              <a:rPr lang="th-TH" sz="2000" dirty="0">
                <a:solidFill>
                  <a:srgbClr val="FFFFFF"/>
                </a:solidFill>
              </a:rPr>
              <a:t>ส่วนราชการ/ผู้รับตรวจปฏิบัติ</a:t>
            </a:r>
          </a:p>
        </p:txBody>
      </p:sp>
      <p:sp>
        <p:nvSpPr>
          <p:cNvPr id="36" name="เครื่องหมายบั้ง 35"/>
          <p:cNvSpPr/>
          <p:nvPr/>
        </p:nvSpPr>
        <p:spPr>
          <a:xfrm>
            <a:off x="4583114" y="4908550"/>
            <a:ext cx="2274887" cy="1246188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dirty="0">
                <a:solidFill>
                  <a:srgbClr val="FFFFFF"/>
                </a:solidFill>
              </a:rPr>
              <a:t>ก.</a:t>
            </a:r>
            <a:r>
              <a:rPr lang="th-TH" sz="2000" dirty="0" err="1">
                <a:solidFill>
                  <a:srgbClr val="FFFFFF"/>
                </a:solidFill>
              </a:rPr>
              <a:t>ต.ป</a:t>
            </a:r>
            <a:r>
              <a:rPr lang="th-TH" sz="2000" dirty="0">
                <a:solidFill>
                  <a:srgbClr val="FFFFFF"/>
                </a:solidFill>
              </a:rPr>
              <a:t>.ศ./</a:t>
            </a:r>
            <a:r>
              <a:rPr lang="th-TH" sz="2000" dirty="0" err="1">
                <a:solidFill>
                  <a:srgbClr val="FFFFFF"/>
                </a:solidFill>
              </a:rPr>
              <a:t>ป.ศธ</a:t>
            </a:r>
            <a:r>
              <a:rPr lang="th-TH" sz="2000" dirty="0">
                <a:solidFill>
                  <a:srgbClr val="FFFFFF"/>
                </a:solidFill>
              </a:rPr>
              <a:t>./รมว.เห็นชอบ/</a:t>
            </a:r>
          </a:p>
          <a:p>
            <a:pPr algn="ctr">
              <a:defRPr/>
            </a:pPr>
            <a:r>
              <a:rPr lang="th-TH" sz="2000" dirty="0">
                <a:solidFill>
                  <a:srgbClr val="FFFFFF"/>
                </a:solidFill>
              </a:rPr>
              <a:t>สั่งการ</a:t>
            </a:r>
          </a:p>
        </p:txBody>
      </p:sp>
      <p:sp>
        <p:nvSpPr>
          <p:cNvPr id="22" name="เครื่องหมายบั้ง 21"/>
          <p:cNvSpPr/>
          <p:nvPr/>
        </p:nvSpPr>
        <p:spPr>
          <a:xfrm>
            <a:off x="8489156" y="4908550"/>
            <a:ext cx="2614273" cy="1246188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000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th-TH" sz="2000" dirty="0">
                <a:solidFill>
                  <a:srgbClr val="FFFFFF"/>
                </a:solidFill>
              </a:rPr>
              <a:t>กระทรวง/องค์กรหลัก รายงาน </a:t>
            </a:r>
            <a:r>
              <a:rPr lang="th-TH" sz="2000" dirty="0" err="1">
                <a:solidFill>
                  <a:srgbClr val="FFFFFF"/>
                </a:solidFill>
              </a:rPr>
              <a:t>ป.ศธ</a:t>
            </a:r>
            <a:r>
              <a:rPr lang="th-TH" sz="2000" dirty="0">
                <a:solidFill>
                  <a:srgbClr val="FFFFFF"/>
                </a:solidFill>
              </a:rPr>
              <a:t>. รมว.</a:t>
            </a:r>
            <a:r>
              <a:rPr lang="th-TH" dirty="0">
                <a:solidFill>
                  <a:srgbClr val="FFFFFF"/>
                </a:solidFill>
              </a:rPr>
              <a:t> </a:t>
            </a:r>
            <a:r>
              <a:rPr lang="th-TH" sz="2000" dirty="0">
                <a:solidFill>
                  <a:srgbClr val="FFFFFF"/>
                </a:solidFill>
              </a:rPr>
              <a:t>ฯลฯ</a:t>
            </a:r>
          </a:p>
        </p:txBody>
      </p:sp>
      <p:pic>
        <p:nvPicPr>
          <p:cNvPr id="24" name="รูปภาพ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13" y="0"/>
            <a:ext cx="941749" cy="129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8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8564" y="452233"/>
            <a:ext cx="10901362" cy="106203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Flowchart</a:t>
            </a:r>
            <a:r>
              <a:rPr lang="en-US" sz="3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th-TH" sz="4000" b="1" dirty="0" smtClean="0">
                <a:solidFill>
                  <a:srgbClr val="7030A0"/>
                </a:solidFill>
              </a:rPr>
              <a:t>กระบวนงานสนับสนุนการตรวจราชการ การติดตาม ตรวจสอบและประเมินผล </a:t>
            </a:r>
            <a:br>
              <a:rPr lang="th-TH" sz="4000" b="1" dirty="0" smtClean="0">
                <a:solidFill>
                  <a:srgbClr val="7030A0"/>
                </a:solidFill>
              </a:rPr>
            </a:br>
            <a:r>
              <a:rPr lang="th-TH" sz="4000" b="1" dirty="0" smtClean="0">
                <a:solidFill>
                  <a:srgbClr val="7030A0"/>
                </a:solidFill>
              </a:rPr>
              <a:t>ระดับ</a:t>
            </a:r>
            <a:r>
              <a:rPr lang="th-TH" sz="4000" b="1" dirty="0">
                <a:solidFill>
                  <a:srgbClr val="7030A0"/>
                </a:solidFill>
              </a:rPr>
              <a:t>ภาค </a:t>
            </a:r>
            <a:r>
              <a:rPr lang="th-TH" sz="4000" b="1" dirty="0" smtClean="0">
                <a:solidFill>
                  <a:srgbClr val="00B05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รอบ</a:t>
            </a:r>
            <a:r>
              <a:rPr lang="th-TH" sz="4000" b="1" dirty="0">
                <a:solidFill>
                  <a:srgbClr val="00B05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 </a:t>
            </a:r>
            <a:r>
              <a:rPr lang="th-TH" sz="4000" b="1" dirty="0" smtClean="0">
                <a:solidFill>
                  <a:srgbClr val="00B05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 </a:t>
            </a:r>
            <a:r>
              <a:rPr lang="th-TH" sz="4000" b="1" dirty="0">
                <a:solidFill>
                  <a:srgbClr val="00B05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ปีงบประมาณ </a:t>
            </a:r>
            <a:r>
              <a:rPr lang="th-TH" sz="4000" b="1" dirty="0" smtClean="0">
                <a:solidFill>
                  <a:srgbClr val="00B05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2561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th-TH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251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xfrm>
            <a:off x="9753600" y="6330951"/>
            <a:ext cx="952500" cy="390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C119E1C-AA58-4F36-8927-72B803B6336C}" type="slidenum">
              <a:rPr lang="th-TH" altLang="th-TH" sz="1200">
                <a:solidFill>
                  <a:srgbClr val="D38E27"/>
                </a:solidFill>
                <a:latin typeface="Franklin Gothic Book" pitchFamily="34" charset="0"/>
                <a:cs typeface="LilyUPC" panose="020B0604020202020204" pitchFamily="34" charset="-34"/>
              </a:rPr>
              <a:pPr eaLnBrk="1" hangingPunct="1"/>
              <a:t>7</a:t>
            </a:fld>
            <a:endParaRPr lang="th-TH" altLang="th-TH" sz="1200">
              <a:solidFill>
                <a:srgbClr val="D38E27"/>
              </a:solidFill>
              <a:latin typeface="Franklin Gothic Book" pitchFamily="34" charset="0"/>
              <a:cs typeface="LilyUPC" panose="020B0604020202020204" pitchFamily="34" charset="-34"/>
            </a:endParaRPr>
          </a:p>
        </p:txBody>
      </p:sp>
      <p:sp>
        <p:nvSpPr>
          <p:cNvPr id="5" name="เครื่องหมายบั้ง 4"/>
          <p:cNvSpPr/>
          <p:nvPr/>
        </p:nvSpPr>
        <p:spPr>
          <a:xfrm>
            <a:off x="2422566" y="1393237"/>
            <a:ext cx="2665373" cy="1247775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dirty="0" smtClean="0">
                <a:solidFill>
                  <a:srgbClr val="002060"/>
                </a:solidFill>
              </a:rPr>
              <a:t>รับนโยบาย/แผนการตรวจราชการฯ</a:t>
            </a:r>
            <a:endParaRPr lang="th-TH" dirty="0">
              <a:solidFill>
                <a:schemeClr val="tx1"/>
              </a:solidFill>
            </a:endParaRPr>
          </a:p>
        </p:txBody>
      </p:sp>
      <p:cxnSp>
        <p:nvCxnSpPr>
          <p:cNvPr id="10" name="ตัวเชื่อมต่อตรง 9"/>
          <p:cNvCxnSpPr/>
          <p:nvPr/>
        </p:nvCxnSpPr>
        <p:spPr>
          <a:xfrm>
            <a:off x="1992313" y="2852738"/>
            <a:ext cx="8496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ตรง 19"/>
          <p:cNvCxnSpPr/>
          <p:nvPr/>
        </p:nvCxnSpPr>
        <p:spPr>
          <a:xfrm>
            <a:off x="2144713" y="4702175"/>
            <a:ext cx="8496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ตรง 20"/>
          <p:cNvCxnSpPr/>
          <p:nvPr/>
        </p:nvCxnSpPr>
        <p:spPr>
          <a:xfrm>
            <a:off x="2144713" y="6308725"/>
            <a:ext cx="8496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6" name="TextBox 21"/>
          <p:cNvSpPr txBox="1">
            <a:spLocks noChangeArrowheads="1"/>
          </p:cNvSpPr>
          <p:nvPr/>
        </p:nvSpPr>
        <p:spPr bwMode="auto">
          <a:xfrm>
            <a:off x="1094117" y="1505195"/>
            <a:ext cx="17287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800" b="1" dirty="0">
                <a:solidFill>
                  <a:srgbClr val="002060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ขั้นเตรียม/วางแผน</a:t>
            </a:r>
          </a:p>
        </p:txBody>
      </p:sp>
      <p:sp>
        <p:nvSpPr>
          <p:cNvPr id="23" name="เครื่องหมายบั้ง 22"/>
          <p:cNvSpPr/>
          <p:nvPr/>
        </p:nvSpPr>
        <p:spPr>
          <a:xfrm>
            <a:off x="6511225" y="1407692"/>
            <a:ext cx="2457450" cy="1247775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dirty="0">
                <a:solidFill>
                  <a:srgbClr val="002060"/>
                </a:solidFill>
              </a:rPr>
              <a:t>ประชุมประสาน</a:t>
            </a:r>
            <a:r>
              <a:rPr lang="th-TH" sz="2000" dirty="0" smtClean="0">
                <a:solidFill>
                  <a:srgbClr val="002060"/>
                </a:solidFill>
              </a:rPr>
              <a:t>แผนกับ</a:t>
            </a:r>
            <a:r>
              <a:rPr lang="th-TH" sz="2000" dirty="0" err="1" smtClean="0">
                <a:solidFill>
                  <a:srgbClr val="002060"/>
                </a:solidFill>
              </a:rPr>
              <a:t>ศธจ</a:t>
            </a:r>
            <a:r>
              <a:rPr lang="th-TH" sz="2000" dirty="0" smtClean="0">
                <a:solidFill>
                  <a:srgbClr val="002060"/>
                </a:solidFill>
              </a:rPr>
              <a:t>.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25" name="เครื่องหมายบั้ง 24"/>
          <p:cNvSpPr/>
          <p:nvPr/>
        </p:nvSpPr>
        <p:spPr>
          <a:xfrm>
            <a:off x="8433687" y="1389063"/>
            <a:ext cx="2302618" cy="1266404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dirty="0">
                <a:solidFill>
                  <a:srgbClr val="002060"/>
                </a:solidFill>
              </a:rPr>
              <a:t>จัดเตรียม</a:t>
            </a:r>
            <a:r>
              <a:rPr lang="th-TH" sz="2000" dirty="0" smtClean="0">
                <a:solidFill>
                  <a:srgbClr val="002060"/>
                </a:solidFill>
              </a:rPr>
              <a:t>ข้อมูลสารสนเทศ</a:t>
            </a:r>
            <a:endParaRPr lang="th-TH" sz="2000" dirty="0">
              <a:solidFill>
                <a:srgbClr val="002060"/>
              </a:solidFill>
            </a:endParaRPr>
          </a:p>
        </p:txBody>
      </p:sp>
      <p:sp>
        <p:nvSpPr>
          <p:cNvPr id="26" name="เครื่องหมายบั้ง 25"/>
          <p:cNvSpPr/>
          <p:nvPr/>
        </p:nvSpPr>
        <p:spPr>
          <a:xfrm>
            <a:off x="4559300" y="1392239"/>
            <a:ext cx="2451100" cy="1247775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dirty="0">
                <a:solidFill>
                  <a:srgbClr val="002060"/>
                </a:solidFill>
              </a:rPr>
              <a:t>รับทราบแบบรายงาน/คู่มือการ</a:t>
            </a:r>
            <a:r>
              <a:rPr lang="th-TH" sz="2000" dirty="0" smtClean="0">
                <a:solidFill>
                  <a:srgbClr val="002060"/>
                </a:solidFill>
              </a:rPr>
              <a:t>ตรวจ ติดตาม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27" name="เครื่องหมายบั้ง 26"/>
          <p:cNvSpPr/>
          <p:nvPr/>
        </p:nvSpPr>
        <p:spPr>
          <a:xfrm>
            <a:off x="2327034" y="3143047"/>
            <a:ext cx="2665373" cy="1246188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dirty="0">
                <a:solidFill>
                  <a:srgbClr val="FFFFFF"/>
                </a:solidFill>
              </a:rPr>
              <a:t>ลง</a:t>
            </a:r>
            <a:r>
              <a:rPr lang="th-TH" sz="2000" dirty="0" smtClean="0">
                <a:solidFill>
                  <a:srgbClr val="FFFFFF"/>
                </a:solidFill>
              </a:rPr>
              <a:t>พื้นที่ร่วมตรวจระดับ</a:t>
            </a:r>
            <a:r>
              <a:rPr lang="th-TH" sz="2000" dirty="0">
                <a:solidFill>
                  <a:srgbClr val="FFFFFF"/>
                </a:solidFill>
              </a:rPr>
              <a:t>จังหวัด/หน่วยงาน</a:t>
            </a:r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53261" name="TextBox 27"/>
          <p:cNvSpPr txBox="1">
            <a:spLocks noChangeArrowheads="1"/>
          </p:cNvSpPr>
          <p:nvPr/>
        </p:nvSpPr>
        <p:spPr bwMode="auto">
          <a:xfrm>
            <a:off x="899797" y="3298967"/>
            <a:ext cx="1727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ขั้นติดตาม/ประเมินผล</a:t>
            </a:r>
            <a:endParaRPr lang="th-TH" altLang="th-TH" sz="2800" b="1" dirty="0">
              <a:solidFill>
                <a:srgbClr val="00B050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30" name="เครื่องหมายบั้ง 29"/>
          <p:cNvSpPr/>
          <p:nvPr/>
        </p:nvSpPr>
        <p:spPr>
          <a:xfrm>
            <a:off x="8071007" y="3143047"/>
            <a:ext cx="2665298" cy="1247775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dirty="0">
                <a:solidFill>
                  <a:srgbClr val="FFFFFF"/>
                </a:solidFill>
              </a:rPr>
              <a:t>ส่งรายงานถึง </a:t>
            </a:r>
            <a:r>
              <a:rPr lang="th-TH" sz="2000" dirty="0" err="1" smtClean="0">
                <a:solidFill>
                  <a:srgbClr val="FFFFFF"/>
                </a:solidFill>
              </a:rPr>
              <a:t>กตปศ</a:t>
            </a:r>
            <a:r>
              <a:rPr lang="th-TH" sz="2000" dirty="0" smtClean="0">
                <a:solidFill>
                  <a:srgbClr val="FFFFFF"/>
                </a:solidFill>
              </a:rPr>
              <a:t>./</a:t>
            </a:r>
            <a:r>
              <a:rPr lang="th-TH" sz="2000" dirty="0" err="1" smtClean="0">
                <a:solidFill>
                  <a:srgbClr val="FFFFFF"/>
                </a:solidFill>
              </a:rPr>
              <a:t>ป.ศธ</a:t>
            </a:r>
            <a:r>
              <a:rPr lang="th-TH" sz="2000" dirty="0" smtClean="0">
                <a:solidFill>
                  <a:srgbClr val="FFFFFF"/>
                </a:solidFill>
              </a:rPr>
              <a:t>. เห็นชอบ/สั่งการ</a:t>
            </a:r>
            <a:endParaRPr lang="th-TH" sz="2000" dirty="0">
              <a:solidFill>
                <a:srgbClr val="FFFFFF"/>
              </a:solidFill>
            </a:endParaRPr>
          </a:p>
        </p:txBody>
      </p:sp>
      <p:sp>
        <p:nvSpPr>
          <p:cNvPr id="31" name="เครื่องหมายบั้ง 30"/>
          <p:cNvSpPr/>
          <p:nvPr/>
        </p:nvSpPr>
        <p:spPr>
          <a:xfrm>
            <a:off x="6143916" y="3143047"/>
            <a:ext cx="2436523" cy="1246188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dirty="0" smtClean="0">
                <a:solidFill>
                  <a:srgbClr val="FFFFFF"/>
                </a:solidFill>
              </a:rPr>
              <a:t>วิเคราะห์ สังเคราะห์จัดทำรายงาน ระดับภาค</a:t>
            </a:r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32" name="เครื่องหมายบั้ง 31"/>
          <p:cNvSpPr/>
          <p:nvPr/>
        </p:nvSpPr>
        <p:spPr>
          <a:xfrm>
            <a:off x="6149815" y="4839083"/>
            <a:ext cx="2579829" cy="1246188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dirty="0" smtClean="0">
                <a:solidFill>
                  <a:srgbClr val="FFFFFF"/>
                </a:solidFill>
              </a:rPr>
              <a:t>รายงานผลตามข้อเสนอแนะ/ข้องสั่งการ</a:t>
            </a:r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53266" name="TextBox 32"/>
          <p:cNvSpPr txBox="1">
            <a:spLocks noChangeArrowheads="1"/>
          </p:cNvSpPr>
          <p:nvPr/>
        </p:nvSpPr>
        <p:spPr bwMode="auto">
          <a:xfrm>
            <a:off x="678564" y="4935949"/>
            <a:ext cx="165735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ขั้นรายงานผล/นำสู่การปฏิบัติ</a:t>
            </a:r>
            <a:endParaRPr lang="th-TH" altLang="th-TH" sz="2800" b="1" dirty="0">
              <a:solidFill>
                <a:srgbClr val="0070C0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34" name="เครื่องหมายบั้ง 33"/>
          <p:cNvSpPr/>
          <p:nvPr/>
        </p:nvSpPr>
        <p:spPr>
          <a:xfrm>
            <a:off x="4057105" y="4826383"/>
            <a:ext cx="2607747" cy="1247775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500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th-TH" sz="2000" dirty="0" smtClean="0">
                <a:solidFill>
                  <a:srgbClr val="FFFFFF"/>
                </a:solidFill>
              </a:rPr>
              <a:t>กำกับ/ติดตาม</a:t>
            </a:r>
            <a:r>
              <a:rPr lang="th-TH" sz="2000" dirty="0">
                <a:solidFill>
                  <a:srgbClr val="FFFFFF"/>
                </a:solidFill>
              </a:rPr>
              <a:t/>
            </a:r>
            <a:br>
              <a:rPr lang="th-TH" sz="2000" dirty="0">
                <a:solidFill>
                  <a:srgbClr val="FFFFFF"/>
                </a:solidFill>
              </a:rPr>
            </a:br>
            <a:r>
              <a:rPr lang="th-TH" sz="2000" dirty="0">
                <a:solidFill>
                  <a:srgbClr val="FFFFFF"/>
                </a:solidFill>
              </a:rPr>
              <a:t>ผลการปฏิบัติ</a:t>
            </a:r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35" name="เครื่องหมายบั้ง 34"/>
          <p:cNvSpPr/>
          <p:nvPr/>
        </p:nvSpPr>
        <p:spPr>
          <a:xfrm>
            <a:off x="1992313" y="4827177"/>
            <a:ext cx="2614609" cy="1247775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dirty="0">
                <a:solidFill>
                  <a:srgbClr val="FFFFFF"/>
                </a:solidFill>
              </a:rPr>
              <a:t>รับข้อสั่งการ</a:t>
            </a:r>
            <a:r>
              <a:rPr lang="th-TH" sz="2000" dirty="0" smtClean="0">
                <a:solidFill>
                  <a:srgbClr val="FFFFFF"/>
                </a:solidFill>
              </a:rPr>
              <a:t>ไปยังหน่วยปฏิบัติ/ผู้รับการตรวจ </a:t>
            </a:r>
            <a:endParaRPr lang="th-TH" sz="2000" dirty="0">
              <a:solidFill>
                <a:srgbClr val="FFFFFF"/>
              </a:solidFill>
            </a:endParaRPr>
          </a:p>
        </p:txBody>
      </p:sp>
      <p:sp>
        <p:nvSpPr>
          <p:cNvPr id="36" name="เครื่องหมายบั้ง 35"/>
          <p:cNvSpPr/>
          <p:nvPr/>
        </p:nvSpPr>
        <p:spPr>
          <a:xfrm>
            <a:off x="8207684" y="4839995"/>
            <a:ext cx="2433329" cy="1246188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dirty="0">
                <a:solidFill>
                  <a:srgbClr val="FFFFFF"/>
                </a:solidFill>
              </a:rPr>
              <a:t>ก.</a:t>
            </a:r>
            <a:r>
              <a:rPr lang="th-TH" sz="2000" dirty="0" err="1">
                <a:solidFill>
                  <a:srgbClr val="FFFFFF"/>
                </a:solidFill>
              </a:rPr>
              <a:t>ต.ป</a:t>
            </a:r>
            <a:r>
              <a:rPr lang="th-TH" sz="2000" dirty="0">
                <a:solidFill>
                  <a:srgbClr val="FFFFFF"/>
                </a:solidFill>
              </a:rPr>
              <a:t>.ศ./</a:t>
            </a:r>
            <a:r>
              <a:rPr lang="th-TH" sz="2000" dirty="0" err="1">
                <a:solidFill>
                  <a:srgbClr val="FFFFFF"/>
                </a:solidFill>
              </a:rPr>
              <a:t>ป.ศธ</a:t>
            </a:r>
            <a:r>
              <a:rPr lang="th-TH" sz="2000" dirty="0">
                <a:solidFill>
                  <a:srgbClr val="FFFFFF"/>
                </a:solidFill>
              </a:rPr>
              <a:t>./รมว.เห็นชอบ/</a:t>
            </a:r>
          </a:p>
          <a:p>
            <a:pPr algn="ctr">
              <a:defRPr/>
            </a:pPr>
            <a:r>
              <a:rPr lang="th-TH" sz="2000" dirty="0">
                <a:solidFill>
                  <a:srgbClr val="FFFFFF"/>
                </a:solidFill>
              </a:rPr>
              <a:t>สั่งการ</a:t>
            </a:r>
          </a:p>
        </p:txBody>
      </p:sp>
      <p:sp>
        <p:nvSpPr>
          <p:cNvPr id="22" name="เครื่องหมายบั้ง 21"/>
          <p:cNvSpPr/>
          <p:nvPr/>
        </p:nvSpPr>
        <p:spPr>
          <a:xfrm>
            <a:off x="4447458" y="3143203"/>
            <a:ext cx="2197100" cy="1246188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dirty="0" smtClean="0">
                <a:solidFill>
                  <a:srgbClr val="FFFFFF"/>
                </a:solidFill>
              </a:rPr>
              <a:t>รวบรวม รายงานผลระดับจังหวัด</a:t>
            </a:r>
            <a:endParaRPr lang="th-TH" dirty="0">
              <a:solidFill>
                <a:srgbClr val="FFFFFF"/>
              </a:solidFill>
            </a:endParaRPr>
          </a:p>
        </p:txBody>
      </p:sp>
      <p:pic>
        <p:nvPicPr>
          <p:cNvPr id="24" name="รูปภาพ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49" y="73423"/>
            <a:ext cx="858096" cy="118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8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0842" y="541773"/>
            <a:ext cx="11995562" cy="9366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Flowchart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th-TH" b="1" dirty="0" smtClean="0">
                <a:solidFill>
                  <a:srgbClr val="7030A0"/>
                </a:solidFill>
              </a:rPr>
              <a:t>กระบวนงานสนับสนุนการตรวจราชการ การติดตาม ตรวจสอบและประเมินผล </a:t>
            </a:r>
            <a:br>
              <a:rPr lang="th-TH" b="1" dirty="0" smtClean="0">
                <a:solidFill>
                  <a:srgbClr val="7030A0"/>
                </a:solidFill>
              </a:rPr>
            </a:br>
            <a:r>
              <a:rPr lang="th-TH" b="1" dirty="0" smtClean="0">
                <a:solidFill>
                  <a:srgbClr val="7030A0"/>
                </a:solidFill>
              </a:rPr>
              <a:t>ระดับจังหวัด  </a:t>
            </a:r>
            <a:r>
              <a:rPr lang="th-TH" b="1" dirty="0" smtClean="0">
                <a:solidFill>
                  <a:srgbClr val="00B05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รอบที่ 1  ประจำปีงบประมาณ 2561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endParaRPr lang="th-TH" dirty="0">
              <a:solidFill>
                <a:schemeClr val="tx1">
                  <a:lumMod val="75000"/>
                  <a:lumOff val="2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54275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xfrm>
            <a:off x="9753600" y="6330951"/>
            <a:ext cx="952500" cy="390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377BE61-1B07-4CD7-A609-1DDEAC0F950F}" type="slidenum">
              <a:rPr lang="th-TH" altLang="th-TH" sz="1200">
                <a:solidFill>
                  <a:srgbClr val="D38E27"/>
                </a:solidFill>
                <a:latin typeface="Franklin Gothic Book" pitchFamily="34" charset="0"/>
                <a:cs typeface="LilyUPC" panose="020B0604020202020204" pitchFamily="34" charset="-34"/>
              </a:rPr>
              <a:pPr eaLnBrk="1" hangingPunct="1"/>
              <a:t>8</a:t>
            </a:fld>
            <a:endParaRPr lang="th-TH" altLang="th-TH" sz="1200">
              <a:solidFill>
                <a:srgbClr val="D38E27"/>
              </a:solidFill>
              <a:latin typeface="Franklin Gothic Book" pitchFamily="34" charset="0"/>
              <a:cs typeface="LilyUPC" panose="020B0604020202020204" pitchFamily="34" charset="-34"/>
            </a:endParaRPr>
          </a:p>
        </p:txBody>
      </p:sp>
      <p:cxnSp>
        <p:nvCxnSpPr>
          <p:cNvPr id="10" name="ตัวเชื่อมต่อตรง 9"/>
          <p:cNvCxnSpPr/>
          <p:nvPr/>
        </p:nvCxnSpPr>
        <p:spPr>
          <a:xfrm>
            <a:off x="1936895" y="2900239"/>
            <a:ext cx="8496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ตรง 19"/>
          <p:cNvCxnSpPr/>
          <p:nvPr/>
        </p:nvCxnSpPr>
        <p:spPr>
          <a:xfrm>
            <a:off x="2144713" y="4702175"/>
            <a:ext cx="8496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ตรง 20"/>
          <p:cNvCxnSpPr/>
          <p:nvPr/>
        </p:nvCxnSpPr>
        <p:spPr>
          <a:xfrm>
            <a:off x="2144713" y="6308725"/>
            <a:ext cx="8496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79" name="TextBox 21"/>
          <p:cNvSpPr txBox="1">
            <a:spLocks noChangeArrowheads="1"/>
          </p:cNvSpPr>
          <p:nvPr/>
        </p:nvSpPr>
        <p:spPr bwMode="auto">
          <a:xfrm>
            <a:off x="1216265" y="1514835"/>
            <a:ext cx="17287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800" b="1" dirty="0">
                <a:solidFill>
                  <a:srgbClr val="002060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ขั้นเตรียม/วางแผน</a:t>
            </a:r>
          </a:p>
        </p:txBody>
      </p:sp>
      <p:sp>
        <p:nvSpPr>
          <p:cNvPr id="23" name="เครื่องหมายบั้ง 22"/>
          <p:cNvSpPr/>
          <p:nvPr/>
        </p:nvSpPr>
        <p:spPr>
          <a:xfrm>
            <a:off x="8610704" y="1530203"/>
            <a:ext cx="2457450" cy="1247775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dirty="0" smtClean="0">
                <a:solidFill>
                  <a:srgbClr val="002060"/>
                </a:solidFill>
              </a:rPr>
              <a:t>จัดเตรียมข้อมูลสารสนเทศ</a:t>
            </a:r>
            <a:endParaRPr lang="th-TH" sz="2000" dirty="0">
              <a:solidFill>
                <a:srgbClr val="002060"/>
              </a:solidFill>
            </a:endParaRPr>
          </a:p>
        </p:txBody>
      </p:sp>
      <p:sp>
        <p:nvSpPr>
          <p:cNvPr id="25" name="เครื่องหมายบั้ง 24"/>
          <p:cNvSpPr/>
          <p:nvPr/>
        </p:nvSpPr>
        <p:spPr>
          <a:xfrm>
            <a:off x="6231392" y="1519091"/>
            <a:ext cx="2917432" cy="1247775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dirty="0">
                <a:solidFill>
                  <a:srgbClr val="002060"/>
                </a:solidFill>
              </a:rPr>
              <a:t>ประสาน</a:t>
            </a:r>
            <a:r>
              <a:rPr lang="th-TH" sz="2000" dirty="0" smtClean="0">
                <a:solidFill>
                  <a:srgbClr val="002060"/>
                </a:solidFill>
              </a:rPr>
              <a:t>แผน/แบบรายงาน/คู่มือการตรวจ ติดตาม หน่วยงานในจังหวัด</a:t>
            </a:r>
            <a:endParaRPr lang="th-TH" sz="2000" dirty="0">
              <a:solidFill>
                <a:srgbClr val="002060"/>
              </a:solidFill>
            </a:endParaRPr>
          </a:p>
        </p:txBody>
      </p:sp>
      <p:sp>
        <p:nvSpPr>
          <p:cNvPr id="26" name="เครื่องหมายบั้ง 25"/>
          <p:cNvSpPr/>
          <p:nvPr/>
        </p:nvSpPr>
        <p:spPr>
          <a:xfrm>
            <a:off x="2216829" y="1519091"/>
            <a:ext cx="2643527" cy="1247775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000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th-TH" sz="2000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th-TH" sz="2000" dirty="0">
                <a:solidFill>
                  <a:srgbClr val="002060"/>
                </a:solidFill>
              </a:rPr>
              <a:t>เข้าร่วมประชุมประสานแผนการ</a:t>
            </a:r>
            <a:r>
              <a:rPr lang="th-TH" sz="2000" dirty="0" smtClean="0">
                <a:solidFill>
                  <a:srgbClr val="002060"/>
                </a:solidFill>
              </a:rPr>
              <a:t>ตรวจ ติดตาม</a:t>
            </a:r>
            <a:r>
              <a:rPr lang="th-TH" sz="2000" dirty="0">
                <a:solidFill>
                  <a:srgbClr val="002060"/>
                </a:solidFill>
              </a:rPr>
              <a:t/>
            </a:r>
            <a:br>
              <a:rPr lang="th-TH" sz="2000" dirty="0">
                <a:solidFill>
                  <a:srgbClr val="002060"/>
                </a:solidFill>
              </a:rPr>
            </a:br>
            <a:r>
              <a:rPr lang="th-TH" sz="2000" dirty="0">
                <a:solidFill>
                  <a:srgbClr val="002060"/>
                </a:solidFill>
              </a:rPr>
              <a:t>ระดับภาค</a:t>
            </a:r>
          </a:p>
          <a:p>
            <a:pPr algn="ctr">
              <a:defRPr/>
            </a:pP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27" name="เครื่องหมายบั้ง 26"/>
          <p:cNvSpPr/>
          <p:nvPr/>
        </p:nvSpPr>
        <p:spPr>
          <a:xfrm>
            <a:off x="2125603" y="3178113"/>
            <a:ext cx="2453069" cy="1246188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dirty="0" smtClean="0">
                <a:solidFill>
                  <a:srgbClr val="FFFFFF"/>
                </a:solidFill>
              </a:rPr>
              <a:t>จัดเตรียม</a:t>
            </a:r>
            <a:r>
              <a:rPr lang="th-TH" sz="2000" dirty="0">
                <a:solidFill>
                  <a:srgbClr val="FFFFFF"/>
                </a:solidFill>
              </a:rPr>
              <a:t>สถานที่รับการ</a:t>
            </a:r>
            <a:r>
              <a:rPr lang="th-TH" sz="2000" dirty="0" smtClean="0">
                <a:solidFill>
                  <a:srgbClr val="FFFFFF"/>
                </a:solidFill>
              </a:rPr>
              <a:t>ตรวจ ติดตาม</a:t>
            </a:r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54284" name="TextBox 27"/>
          <p:cNvSpPr txBox="1">
            <a:spLocks noChangeArrowheads="1"/>
          </p:cNvSpPr>
          <p:nvPr/>
        </p:nvSpPr>
        <p:spPr bwMode="auto">
          <a:xfrm>
            <a:off x="1073295" y="3228543"/>
            <a:ext cx="1727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ขั้นติดตาม/ประเมินผล</a:t>
            </a:r>
            <a:endParaRPr lang="th-TH" altLang="th-TH" sz="2800" b="1" dirty="0">
              <a:solidFill>
                <a:srgbClr val="00B050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9" name="เครื่องหมายบั้ง 28"/>
          <p:cNvSpPr/>
          <p:nvPr/>
        </p:nvSpPr>
        <p:spPr>
          <a:xfrm>
            <a:off x="6335556" y="3177319"/>
            <a:ext cx="2455862" cy="1247775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dirty="0">
                <a:solidFill>
                  <a:srgbClr val="FFFFFF"/>
                </a:solidFill>
              </a:rPr>
              <a:t>รับข้อสั่งการจาก </a:t>
            </a:r>
            <a:r>
              <a:rPr lang="th-TH" sz="2000" dirty="0" err="1">
                <a:solidFill>
                  <a:srgbClr val="FFFFFF"/>
                </a:solidFill>
              </a:rPr>
              <a:t>ผตร</a:t>
            </a:r>
            <a:r>
              <a:rPr lang="th-TH" sz="2000" dirty="0">
                <a:solidFill>
                  <a:srgbClr val="FFFFFF"/>
                </a:solidFill>
              </a:rPr>
              <a:t>./ภาค</a:t>
            </a:r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30" name="เครื่องหมายบั้ง 29"/>
          <p:cNvSpPr/>
          <p:nvPr/>
        </p:nvSpPr>
        <p:spPr>
          <a:xfrm>
            <a:off x="4063098" y="3185255"/>
            <a:ext cx="2790825" cy="1247775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dirty="0">
                <a:solidFill>
                  <a:srgbClr val="FFFFFF"/>
                </a:solidFill>
              </a:rPr>
              <a:t>นำเสนอ</a:t>
            </a:r>
          </a:p>
          <a:p>
            <a:pPr algn="ctr">
              <a:defRPr/>
            </a:pPr>
            <a:r>
              <a:rPr lang="th-TH" sz="2000" dirty="0">
                <a:solidFill>
                  <a:srgbClr val="FFFFFF"/>
                </a:solidFill>
              </a:rPr>
              <a:t>ผลการปฏิบัติ</a:t>
            </a:r>
          </a:p>
          <a:p>
            <a:pPr algn="ctr">
              <a:defRPr/>
            </a:pPr>
            <a:r>
              <a:rPr lang="th-TH" sz="2000" dirty="0">
                <a:solidFill>
                  <a:srgbClr val="FFFFFF"/>
                </a:solidFill>
              </a:rPr>
              <a:t>ในภาพจังหวัด</a:t>
            </a:r>
          </a:p>
        </p:txBody>
      </p:sp>
      <p:sp>
        <p:nvSpPr>
          <p:cNvPr id="32" name="เครื่องหมายบั้ง 31"/>
          <p:cNvSpPr/>
          <p:nvPr/>
        </p:nvSpPr>
        <p:spPr>
          <a:xfrm>
            <a:off x="2378473" y="4909343"/>
            <a:ext cx="2514600" cy="1090613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dirty="0" smtClean="0">
                <a:solidFill>
                  <a:srgbClr val="FFFFFF"/>
                </a:solidFill>
              </a:rPr>
              <a:t>รวบรวม</a:t>
            </a:r>
            <a:r>
              <a:rPr lang="th-TH" sz="2000" dirty="0">
                <a:solidFill>
                  <a:srgbClr val="FFFFFF"/>
                </a:solidFill>
              </a:rPr>
              <a:t>รายงานผลของหน่วยงาน</a:t>
            </a:r>
          </a:p>
          <a:p>
            <a:pPr algn="ctr">
              <a:defRPr/>
            </a:pPr>
            <a:r>
              <a:rPr lang="th-TH" sz="2000" dirty="0">
                <a:solidFill>
                  <a:srgbClr val="FFFFFF"/>
                </a:solidFill>
              </a:rPr>
              <a:t>ในจังหวัด</a:t>
            </a:r>
          </a:p>
        </p:txBody>
      </p:sp>
      <p:sp>
        <p:nvSpPr>
          <p:cNvPr id="54288" name="TextBox 32"/>
          <p:cNvSpPr txBox="1">
            <a:spLocks noChangeArrowheads="1"/>
          </p:cNvSpPr>
          <p:nvPr/>
        </p:nvSpPr>
        <p:spPr bwMode="auto">
          <a:xfrm>
            <a:off x="989728" y="4942642"/>
            <a:ext cx="1727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ขั้นรายงาน/</a:t>
            </a:r>
            <a:r>
              <a:rPr lang="th-TH" altLang="th-TH" sz="2800" b="1" dirty="0">
                <a:solidFill>
                  <a:srgbClr val="0070C0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/>
            </a:r>
            <a:br>
              <a:rPr lang="th-TH" altLang="th-TH" sz="2800" b="1" dirty="0">
                <a:solidFill>
                  <a:srgbClr val="0070C0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</a:br>
            <a:r>
              <a:rPr lang="th-TH" altLang="th-TH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นำสู่การปฏิบัติ</a:t>
            </a:r>
            <a:endParaRPr lang="th-TH" altLang="th-TH" sz="2800" b="1" dirty="0">
              <a:solidFill>
                <a:srgbClr val="0070C0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35" name="เครื่องหมายบั้ง 34"/>
          <p:cNvSpPr/>
          <p:nvPr/>
        </p:nvSpPr>
        <p:spPr>
          <a:xfrm>
            <a:off x="6435687" y="4910077"/>
            <a:ext cx="2285236" cy="1090612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dirty="0" smtClean="0">
                <a:solidFill>
                  <a:srgbClr val="FFFFFF"/>
                </a:solidFill>
              </a:rPr>
              <a:t>เสนอรายงานต่อ </a:t>
            </a:r>
            <a:r>
              <a:rPr lang="th-TH" sz="2000" dirty="0" err="1" smtClean="0">
                <a:solidFill>
                  <a:srgbClr val="FFFFFF"/>
                </a:solidFill>
              </a:rPr>
              <a:t>กศจ</a:t>
            </a:r>
            <a:r>
              <a:rPr lang="th-TH" sz="2000" dirty="0" smtClean="0">
                <a:solidFill>
                  <a:srgbClr val="FFFFFF"/>
                </a:solidFill>
              </a:rPr>
              <a:t>. เห็นชอบ/</a:t>
            </a:r>
            <a:endParaRPr lang="th-TH" sz="2000" dirty="0">
              <a:solidFill>
                <a:srgbClr val="FFFFFF"/>
              </a:solidFill>
            </a:endParaRPr>
          </a:p>
        </p:txBody>
      </p:sp>
      <p:sp>
        <p:nvSpPr>
          <p:cNvPr id="36" name="เครื่องหมายบั้ง 35"/>
          <p:cNvSpPr/>
          <p:nvPr/>
        </p:nvSpPr>
        <p:spPr>
          <a:xfrm>
            <a:off x="4494120" y="4897834"/>
            <a:ext cx="2337630" cy="1108075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kern="0" spc="-50" dirty="0">
                <a:solidFill>
                  <a:srgbClr val="FFFFFF"/>
                </a:solidFill>
              </a:rPr>
              <a:t>สังเคราะห์ และ</a:t>
            </a:r>
            <a:r>
              <a:rPr lang="th-TH" sz="2000" dirty="0">
                <a:solidFill>
                  <a:srgbClr val="FFFFFF"/>
                </a:solidFill>
              </a:rPr>
              <a:t>จัดทำรายงาน ระดับจังหวัด</a:t>
            </a:r>
          </a:p>
        </p:txBody>
      </p:sp>
      <p:sp>
        <p:nvSpPr>
          <p:cNvPr id="24" name="เครื่องหมายบั้ง 23"/>
          <p:cNvSpPr/>
          <p:nvPr/>
        </p:nvSpPr>
        <p:spPr>
          <a:xfrm>
            <a:off x="4316089" y="1519091"/>
            <a:ext cx="2451100" cy="1247775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dirty="0">
                <a:solidFill>
                  <a:srgbClr val="002060"/>
                </a:solidFill>
              </a:rPr>
              <a:t>รับทราบแบบรายงาน/คู่มือการ</a:t>
            </a:r>
            <a:r>
              <a:rPr lang="th-TH" sz="2000" dirty="0" smtClean="0">
                <a:solidFill>
                  <a:srgbClr val="002060"/>
                </a:solidFill>
              </a:rPr>
              <a:t>ตรวจ ติดตาม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28" name="เครื่องหมายบั้ง 27"/>
          <p:cNvSpPr/>
          <p:nvPr/>
        </p:nvSpPr>
        <p:spPr>
          <a:xfrm>
            <a:off x="8374363" y="4909343"/>
            <a:ext cx="2331737" cy="1085058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dirty="0" smtClean="0">
                <a:solidFill>
                  <a:srgbClr val="FFFFFF"/>
                </a:solidFill>
              </a:rPr>
              <a:t>เสนอรายงาน</a:t>
            </a:r>
          </a:p>
          <a:p>
            <a:pPr algn="ctr">
              <a:defRPr/>
            </a:pPr>
            <a:r>
              <a:rPr lang="th-TH" sz="2000" dirty="0" smtClean="0">
                <a:solidFill>
                  <a:srgbClr val="FFFFFF"/>
                </a:solidFill>
              </a:rPr>
              <a:t>ต่อ </a:t>
            </a:r>
            <a:r>
              <a:rPr lang="th-TH" sz="2000" dirty="0" err="1" smtClean="0">
                <a:solidFill>
                  <a:srgbClr val="FFFFFF"/>
                </a:solidFill>
              </a:rPr>
              <a:t>ศธภ</a:t>
            </a:r>
            <a:r>
              <a:rPr lang="th-TH" sz="2000" dirty="0" smtClean="0">
                <a:solidFill>
                  <a:srgbClr val="FFFFFF"/>
                </a:solidFill>
              </a:rPr>
              <a:t>.</a:t>
            </a:r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33" name="เครื่องหมายบั้ง 32"/>
          <p:cNvSpPr/>
          <p:nvPr/>
        </p:nvSpPr>
        <p:spPr>
          <a:xfrm>
            <a:off x="8294989" y="3199544"/>
            <a:ext cx="2614609" cy="1247775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dirty="0">
                <a:solidFill>
                  <a:srgbClr val="FFFFFF"/>
                </a:solidFill>
              </a:rPr>
              <a:t>รับข้อสั่งการ</a:t>
            </a:r>
            <a:r>
              <a:rPr lang="th-TH" sz="2000" dirty="0" smtClean="0">
                <a:solidFill>
                  <a:srgbClr val="FFFFFF"/>
                </a:solidFill>
              </a:rPr>
              <a:t>ไปปฏิบัติ</a:t>
            </a:r>
            <a:endParaRPr lang="th-TH" sz="2000" dirty="0">
              <a:solidFill>
                <a:srgbClr val="FFFFFF"/>
              </a:solidFill>
            </a:endParaRPr>
          </a:p>
        </p:txBody>
      </p:sp>
      <p:pic>
        <p:nvPicPr>
          <p:cNvPr id="22" name="รูปภาพ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57" y="0"/>
            <a:ext cx="104347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1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0842" y="742652"/>
            <a:ext cx="11995562" cy="9366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Flowchart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th-TH" sz="3200" b="1" dirty="0" smtClean="0">
                <a:solidFill>
                  <a:srgbClr val="7030A0"/>
                </a:solidFill>
              </a:rPr>
              <a:t>กระบวนงานสนับสนุนการตรวจราชการ การติดตาม ตรวจสอบและประเมินผล </a:t>
            </a:r>
            <a:br>
              <a:rPr lang="th-TH" sz="3200" b="1" dirty="0" smtClean="0">
                <a:solidFill>
                  <a:srgbClr val="7030A0"/>
                </a:solidFill>
              </a:rPr>
            </a:br>
            <a:r>
              <a:rPr lang="th-TH" sz="3200" b="1" dirty="0" smtClean="0">
                <a:solidFill>
                  <a:srgbClr val="7030A0"/>
                </a:solidFill>
              </a:rPr>
              <a:t>ของส่วนราชการหรือหน่วยงานและสถานศึกษาสังกัดกระทรวงศึกษาธิการภายในจังหวัด  </a:t>
            </a:r>
            <a:br>
              <a:rPr lang="th-TH" sz="3200" b="1" dirty="0" smtClean="0">
                <a:solidFill>
                  <a:srgbClr val="7030A0"/>
                </a:solidFill>
              </a:rPr>
            </a:br>
            <a:r>
              <a:rPr lang="th-TH" sz="3200" b="1" dirty="0" smtClean="0">
                <a:solidFill>
                  <a:srgbClr val="00B05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รอบที่ 1  ประจำปีงบประมาณ 2561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endParaRPr lang="th-TH" sz="3200" dirty="0">
              <a:solidFill>
                <a:schemeClr val="tx1">
                  <a:lumMod val="75000"/>
                  <a:lumOff val="2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54275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xfrm>
            <a:off x="9753600" y="6330951"/>
            <a:ext cx="952500" cy="390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377BE61-1B07-4CD7-A609-1DDEAC0F950F}" type="slidenum">
              <a:rPr lang="th-TH" altLang="th-TH" sz="1200">
                <a:solidFill>
                  <a:srgbClr val="D38E27"/>
                </a:solidFill>
                <a:latin typeface="Franklin Gothic Book" pitchFamily="34" charset="0"/>
                <a:cs typeface="LilyUPC" panose="020B0604020202020204" pitchFamily="34" charset="-34"/>
              </a:rPr>
              <a:pPr eaLnBrk="1" hangingPunct="1"/>
              <a:t>9</a:t>
            </a:fld>
            <a:endParaRPr lang="th-TH" altLang="th-TH" sz="1200">
              <a:solidFill>
                <a:srgbClr val="D38E27"/>
              </a:solidFill>
              <a:latin typeface="Franklin Gothic Book" pitchFamily="34" charset="0"/>
              <a:cs typeface="LilyUPC" panose="020B0604020202020204" pitchFamily="34" charset="-34"/>
            </a:endParaRPr>
          </a:p>
        </p:txBody>
      </p:sp>
      <p:cxnSp>
        <p:nvCxnSpPr>
          <p:cNvPr id="10" name="ตัวเชื่อมต่อตรง 9"/>
          <p:cNvCxnSpPr/>
          <p:nvPr/>
        </p:nvCxnSpPr>
        <p:spPr>
          <a:xfrm>
            <a:off x="1870473" y="3313681"/>
            <a:ext cx="8496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ตรง 19"/>
          <p:cNvCxnSpPr/>
          <p:nvPr/>
        </p:nvCxnSpPr>
        <p:spPr>
          <a:xfrm>
            <a:off x="2144713" y="4970481"/>
            <a:ext cx="8496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ตรง 20"/>
          <p:cNvCxnSpPr/>
          <p:nvPr/>
        </p:nvCxnSpPr>
        <p:spPr>
          <a:xfrm>
            <a:off x="2144713" y="6517265"/>
            <a:ext cx="8496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79" name="TextBox 21"/>
          <p:cNvSpPr txBox="1">
            <a:spLocks noChangeArrowheads="1"/>
          </p:cNvSpPr>
          <p:nvPr/>
        </p:nvSpPr>
        <p:spPr bwMode="auto">
          <a:xfrm>
            <a:off x="1397001" y="2151220"/>
            <a:ext cx="17287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800" b="1" dirty="0">
                <a:solidFill>
                  <a:srgbClr val="002060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ขั้นเตรียม/วางแผน</a:t>
            </a:r>
          </a:p>
        </p:txBody>
      </p:sp>
      <p:sp>
        <p:nvSpPr>
          <p:cNvPr id="23" name="เครื่องหมายบั้ง 22"/>
          <p:cNvSpPr/>
          <p:nvPr/>
        </p:nvSpPr>
        <p:spPr>
          <a:xfrm>
            <a:off x="4893073" y="1929592"/>
            <a:ext cx="2895202" cy="1247775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dirty="0" smtClean="0">
                <a:solidFill>
                  <a:srgbClr val="002060"/>
                </a:solidFill>
              </a:rPr>
              <a:t>ประสาน/เป้าหมายการลงพื้นที่การตรวจราชการฯ กับสถานศึกษา (ถ้ามี)</a:t>
            </a:r>
            <a:endParaRPr lang="th-TH" sz="2000" dirty="0">
              <a:solidFill>
                <a:srgbClr val="002060"/>
              </a:solidFill>
            </a:endParaRPr>
          </a:p>
        </p:txBody>
      </p:sp>
      <p:sp>
        <p:nvSpPr>
          <p:cNvPr id="25" name="เครื่องหมายบั้ง 24"/>
          <p:cNvSpPr/>
          <p:nvPr/>
        </p:nvSpPr>
        <p:spPr>
          <a:xfrm>
            <a:off x="2705989" y="1937136"/>
            <a:ext cx="2685407" cy="1247775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dirty="0">
                <a:solidFill>
                  <a:srgbClr val="002060"/>
                </a:solidFill>
              </a:rPr>
              <a:t>ประสาน</a:t>
            </a:r>
            <a:r>
              <a:rPr lang="th-TH" sz="2000" dirty="0" smtClean="0">
                <a:solidFill>
                  <a:srgbClr val="002060"/>
                </a:solidFill>
              </a:rPr>
              <a:t>แผน/แบบรายงาน</a:t>
            </a:r>
          </a:p>
          <a:p>
            <a:pPr algn="ctr">
              <a:defRPr/>
            </a:pPr>
            <a:r>
              <a:rPr lang="th-TH" sz="2000" dirty="0" smtClean="0">
                <a:solidFill>
                  <a:srgbClr val="002060"/>
                </a:solidFill>
              </a:rPr>
              <a:t>การตรวจราชการฯ กับ </a:t>
            </a:r>
            <a:r>
              <a:rPr lang="th-TH" sz="2000" dirty="0" err="1" smtClean="0">
                <a:solidFill>
                  <a:srgbClr val="002060"/>
                </a:solidFill>
              </a:rPr>
              <a:t>ศธจ</a:t>
            </a:r>
            <a:r>
              <a:rPr lang="th-TH" sz="2000" dirty="0" smtClean="0">
                <a:solidFill>
                  <a:srgbClr val="002060"/>
                </a:solidFill>
              </a:rPr>
              <a:t>.</a:t>
            </a:r>
            <a:endParaRPr lang="th-TH" sz="2000" dirty="0">
              <a:solidFill>
                <a:srgbClr val="002060"/>
              </a:solidFill>
            </a:endParaRPr>
          </a:p>
        </p:txBody>
      </p:sp>
      <p:sp>
        <p:nvSpPr>
          <p:cNvPr id="27" name="เครื่องหมายบั้ง 26"/>
          <p:cNvSpPr/>
          <p:nvPr/>
        </p:nvSpPr>
        <p:spPr>
          <a:xfrm>
            <a:off x="2705990" y="3530413"/>
            <a:ext cx="2809875" cy="1246188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dirty="0" smtClean="0">
                <a:solidFill>
                  <a:srgbClr val="FFFFFF"/>
                </a:solidFill>
              </a:rPr>
              <a:t>เข้าร่วมประชุมรับ</a:t>
            </a:r>
            <a:r>
              <a:rPr lang="th-TH" sz="2000" dirty="0">
                <a:solidFill>
                  <a:srgbClr val="FFFFFF"/>
                </a:solidFill>
              </a:rPr>
              <a:t>การ</a:t>
            </a:r>
            <a:r>
              <a:rPr lang="th-TH" sz="2000" dirty="0" smtClean="0">
                <a:solidFill>
                  <a:srgbClr val="FFFFFF"/>
                </a:solidFill>
              </a:rPr>
              <a:t>ตรวจ ติดตาม</a:t>
            </a:r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54284" name="TextBox 27"/>
          <p:cNvSpPr txBox="1">
            <a:spLocks noChangeArrowheads="1"/>
          </p:cNvSpPr>
          <p:nvPr/>
        </p:nvSpPr>
        <p:spPr bwMode="auto">
          <a:xfrm>
            <a:off x="1448793" y="3642812"/>
            <a:ext cx="1727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ขั้นติดตาม/ประเมินผล</a:t>
            </a:r>
            <a:endParaRPr lang="th-TH" altLang="th-TH" sz="2800" b="1" dirty="0">
              <a:solidFill>
                <a:srgbClr val="00B050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9" name="เครื่องหมายบั้ง 28"/>
          <p:cNvSpPr/>
          <p:nvPr/>
        </p:nvSpPr>
        <p:spPr>
          <a:xfrm>
            <a:off x="7303325" y="3522075"/>
            <a:ext cx="2489859" cy="1247775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dirty="0" smtClean="0">
                <a:solidFill>
                  <a:srgbClr val="FFFFFF"/>
                </a:solidFill>
              </a:rPr>
              <a:t>ส่งรายงานผลการตรวจราชฯ ถึง </a:t>
            </a:r>
            <a:r>
              <a:rPr lang="th-TH" sz="2000" dirty="0" err="1" smtClean="0">
                <a:solidFill>
                  <a:srgbClr val="FFFFFF"/>
                </a:solidFill>
              </a:rPr>
              <a:t>ศธจ</a:t>
            </a:r>
            <a:r>
              <a:rPr lang="th-TH" sz="2000" dirty="0" smtClean="0">
                <a:solidFill>
                  <a:srgbClr val="FFFFFF"/>
                </a:solidFill>
              </a:rPr>
              <a:t>./หน่วยต้นสังกัด</a:t>
            </a:r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30" name="เครื่องหมายบั้ง 29"/>
          <p:cNvSpPr/>
          <p:nvPr/>
        </p:nvSpPr>
        <p:spPr>
          <a:xfrm>
            <a:off x="4997450" y="3529619"/>
            <a:ext cx="2790825" cy="1247775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dirty="0">
                <a:solidFill>
                  <a:srgbClr val="FFFFFF"/>
                </a:solidFill>
              </a:rPr>
              <a:t>นำเสนอ</a:t>
            </a:r>
          </a:p>
          <a:p>
            <a:pPr algn="ctr">
              <a:defRPr/>
            </a:pPr>
            <a:r>
              <a:rPr lang="th-TH" sz="2000" dirty="0">
                <a:solidFill>
                  <a:srgbClr val="FFFFFF"/>
                </a:solidFill>
              </a:rPr>
              <a:t>ผล</a:t>
            </a:r>
            <a:r>
              <a:rPr lang="th-TH" sz="2000" dirty="0" smtClean="0">
                <a:solidFill>
                  <a:srgbClr val="FFFFFF"/>
                </a:solidFill>
              </a:rPr>
              <a:t>การตรวจราชการฯ ตามประเด็นนโยบาย</a:t>
            </a:r>
            <a:endParaRPr lang="th-TH" sz="2000" dirty="0">
              <a:solidFill>
                <a:srgbClr val="FFFFFF"/>
              </a:solidFill>
            </a:endParaRPr>
          </a:p>
        </p:txBody>
      </p:sp>
      <p:sp>
        <p:nvSpPr>
          <p:cNvPr id="32" name="เครื่องหมายบั้ง 31"/>
          <p:cNvSpPr/>
          <p:nvPr/>
        </p:nvSpPr>
        <p:spPr>
          <a:xfrm>
            <a:off x="2744436" y="5145293"/>
            <a:ext cx="3074474" cy="1090613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dirty="0" smtClean="0">
                <a:solidFill>
                  <a:srgbClr val="FFFFFF"/>
                </a:solidFill>
              </a:rPr>
              <a:t>รับ</a:t>
            </a:r>
            <a:r>
              <a:rPr lang="th-TH" sz="2000" dirty="0">
                <a:solidFill>
                  <a:srgbClr val="FFFFFF"/>
                </a:solidFill>
              </a:rPr>
              <a:t>แจ้งข้อสั่งการ/</a:t>
            </a:r>
          </a:p>
          <a:p>
            <a:pPr algn="ctr">
              <a:defRPr/>
            </a:pPr>
            <a:r>
              <a:rPr lang="th-TH" sz="2000" dirty="0">
                <a:solidFill>
                  <a:srgbClr val="FFFFFF"/>
                </a:solidFill>
              </a:rPr>
              <a:t>แนวปฏิบัติ</a:t>
            </a:r>
            <a:r>
              <a:rPr lang="th-TH" sz="2000" dirty="0" smtClean="0">
                <a:solidFill>
                  <a:srgbClr val="FFFFFF"/>
                </a:solidFill>
              </a:rPr>
              <a:t>จาก ส่วนกลาง</a:t>
            </a:r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54288" name="TextBox 32"/>
          <p:cNvSpPr txBox="1">
            <a:spLocks noChangeArrowheads="1"/>
          </p:cNvSpPr>
          <p:nvPr/>
        </p:nvSpPr>
        <p:spPr bwMode="auto">
          <a:xfrm>
            <a:off x="1355925" y="5135895"/>
            <a:ext cx="1727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h-TH" altLang="th-TH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ขั้นรายงาน/</a:t>
            </a:r>
            <a:r>
              <a:rPr lang="th-TH" altLang="th-TH" sz="2800" b="1" dirty="0">
                <a:solidFill>
                  <a:srgbClr val="0070C0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/>
            </a:r>
            <a:br>
              <a:rPr lang="th-TH" altLang="th-TH" sz="2800" b="1" dirty="0">
                <a:solidFill>
                  <a:srgbClr val="0070C0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</a:br>
            <a:r>
              <a:rPr lang="th-TH" altLang="th-TH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นำสู่การปฏิบัติ</a:t>
            </a:r>
            <a:endParaRPr lang="th-TH" altLang="th-TH" sz="2800" b="1" dirty="0">
              <a:solidFill>
                <a:srgbClr val="0070C0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35" name="เครื่องหมายบั้ง 34"/>
          <p:cNvSpPr/>
          <p:nvPr/>
        </p:nvSpPr>
        <p:spPr>
          <a:xfrm>
            <a:off x="7361402" y="5150956"/>
            <a:ext cx="2392198" cy="1090612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dirty="0">
                <a:solidFill>
                  <a:srgbClr val="FFFFFF"/>
                </a:solidFill>
              </a:rPr>
              <a:t>รายงานผลการปฏิบัติ</a:t>
            </a:r>
          </a:p>
        </p:txBody>
      </p:sp>
      <p:sp>
        <p:nvSpPr>
          <p:cNvPr id="36" name="เครื่องหมายบั้ง 35"/>
          <p:cNvSpPr/>
          <p:nvPr/>
        </p:nvSpPr>
        <p:spPr>
          <a:xfrm>
            <a:off x="5398175" y="5147321"/>
            <a:ext cx="2390100" cy="1108075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dirty="0">
                <a:solidFill>
                  <a:srgbClr val="FFFFFF"/>
                </a:solidFill>
              </a:rPr>
              <a:t>ปฏิบัติตามข้อสั่งการ</a:t>
            </a:r>
          </a:p>
        </p:txBody>
      </p:sp>
      <p:sp>
        <p:nvSpPr>
          <p:cNvPr id="24" name="เครื่องหมายบั้ง 23"/>
          <p:cNvSpPr/>
          <p:nvPr/>
        </p:nvSpPr>
        <p:spPr>
          <a:xfrm>
            <a:off x="7310499" y="1951904"/>
            <a:ext cx="2581645" cy="1247775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dirty="0" smtClean="0">
                <a:solidFill>
                  <a:srgbClr val="002060"/>
                </a:solidFill>
              </a:rPr>
              <a:t>จัดเตรียมข้อมูลการนำเสนอให้ข้อมูล</a:t>
            </a:r>
            <a:endParaRPr lang="th-TH" dirty="0">
              <a:solidFill>
                <a:srgbClr val="002060"/>
              </a:solidFill>
            </a:endParaRPr>
          </a:p>
        </p:txBody>
      </p:sp>
      <p:pic>
        <p:nvPicPr>
          <p:cNvPr id="19" name="รูปภาพ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63" y="113260"/>
            <a:ext cx="912162" cy="125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7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หยดน้ำ">
  <a:themeElements>
    <a:clrScheme name="หยดน้ำ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หยดน้ำ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หยดน้ำ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TM04033925[[fn=หยดน้ำ]]</Template>
  <TotalTime>2007</TotalTime>
  <Words>3133</Words>
  <Application>Microsoft Office PowerPoint</Application>
  <PresentationFormat>กำหนดเอง</PresentationFormat>
  <Paragraphs>522</Paragraphs>
  <Slides>27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2</vt:i4>
      </vt:variant>
      <vt:variant>
        <vt:lpstr>ชื่อเรื่องภาพนิ่ง</vt:lpstr>
      </vt:variant>
      <vt:variant>
        <vt:i4>27</vt:i4>
      </vt:variant>
    </vt:vector>
  </HeadingPairs>
  <TitlesOfParts>
    <vt:vector size="29" baseType="lpstr">
      <vt:lpstr>หยดน้ำ</vt:lpstr>
      <vt:lpstr>ธีมของ Office</vt:lpstr>
      <vt:lpstr>  การตรวจราชการ การติดตาม  ตรวจสอบและประเมินผลการจัดการศึกษา  ของกระทรวงศึกษาธิการ ประจำปีงบประมาณ พ.ศ. ๒๕๖๑ </vt:lpstr>
      <vt:lpstr>งานนำเสนอ PowerPoint</vt:lpstr>
      <vt:lpstr>กรอบภารกิจการตรวจราชการ การติดตาม ตรวจสอบและประเมินผล การจัดการศึกษาของกระทรวงศึกษาธิการ ประจำปีงบประมาณ พ.ศ. 2561</vt:lpstr>
      <vt:lpstr>งานนำเสนอ PowerPoint</vt:lpstr>
      <vt:lpstr>กรอบเวลาการตรวจราชการ การติดตาม ตรวจสอบและประเมินผล การจัดการศึกษาของกระทรวงศึกษาธิการ ประจำปีงบประมาณ พ.ศ. 2561</vt:lpstr>
      <vt:lpstr>Flowchart  กระบวนงานตรวจราชการ การติดตาม ตรวจสอบและประเมินผล ระดับกระทรวง  รอบที่ 1 ปีงบประมาณ 2561 </vt:lpstr>
      <vt:lpstr>Flowchart  กระบวนงานสนับสนุนการตรวจราชการ การติดตาม ตรวจสอบและประเมินผล  ระดับภาค รอบที่ 1 ปีงบประมาณ 2561 </vt:lpstr>
      <vt:lpstr>Flowchart  กระบวนงานสนับสนุนการตรวจราชการ การติดตาม ตรวจสอบและประเมินผล  ระดับจังหวัด  รอบที่ 1  ประจำปีงบประมาณ 2561 </vt:lpstr>
      <vt:lpstr>Flowchart  กระบวนงานสนับสนุนการตรวจราชการ การติดตาม ตรวจสอบและประเมินผล  ของส่วนราชการหรือหน่วยงานและสถานศึกษาสังกัดกระทรวงศึกษาธิการภายในจังหวัด   รอบที่ 1  ประจำปีงบประมาณ 2561 </vt:lpstr>
      <vt:lpstr>นโยบายการตรวจราชการของกระทรวงศึกษาธิการ  ประจำปีงบประมาณ พ.ศ. ๒๕๖๑</vt:lpstr>
      <vt:lpstr>กรอบประเด็นนโยบายและตัวชี้วัดการตรวจราชการ  การติดตาม ตรวจสอบและประเมินผลการจัดการศึกษา ของกระทรวงศึกษาธิการ ประจำปีงบประมาณ พ.ศ. ๒๕๖๑                 </vt:lpstr>
      <vt:lpstr>กรอบประเด็นนโยบายและตัวชี้วัดการตรวจราชการ  การติดตาม ตรวจสอบและประเมินผลการจัดการศึกษา ของกระทรวงศึกษาธิการ ประจำปีงบประมาณ พ.ศ. ๒๕๖๐                 </vt:lpstr>
      <vt:lpstr>กรอบประเด็นนโยบายและตัวชี้วัดการตรวจราชการ  การติดตาม ตรวจสอบและประเมินผลการจัดการศึกษา ของกระทรวงศึกษาธิการ ประจำปีงบประมาณ พ.ศ. ๒๕๖๐                 </vt:lpstr>
      <vt:lpstr>กรอบประเด็นนโยบายและตัวชี้วัดการตรวจราชการ  การติดตาม ตรวจสอบและประเมินผลการจัดการศึกษา ของกระทรวงศึกษาธิการ ประจำปีงบประมาณ พ.ศ. ๒๕๖๐                 </vt:lpstr>
      <vt:lpstr>กรอบประเด็นนโยบายและตัวชี้วัดการตรวจราชการ  การติดตาม ตรวจสอบและประเมินผลการจัดการศึกษา ของกระทรวงศึกษาธิการ ประจำปีงบประมาณ พ.ศ. ๒๕๖๐                 </vt:lpstr>
      <vt:lpstr>กรอบประเด็นนโยบายและตัวชี้วัดการตรวจราชการ  การติดตาม ตรวจสอบและประเมินผลการจัดการศึกษา ของกระทรวงศึกษาธิการ ประจำปีงบประมาณ พ.ศ. ๒๕๖๐                 </vt:lpstr>
      <vt:lpstr>กรอบประเด็นนโยบายและตัวชี้วัดการตรวจราชการ  การติดตาม ตรวจสอบและประเมินผลการจัดการศึกษา ของกระทรวงศึกษาธิการ ประจำปีงบประมาณ พ.ศ. ๒๕๖๐                 </vt:lpstr>
      <vt:lpstr>กรอบประเด็นนโยบายและตัวชี้วัดการตรวจราชการ  การติดตาม ตรวจสอบและประเมินผลการจัดการศึกษา ของกระทรวงศึกษาธิการ ประจำปีงบประมาณ พ.ศ. ๒๕๖๐                 </vt:lpstr>
      <vt:lpstr>กรอบประเด็นนโยบายและตัวชี้วัดการตรวจราชการ  การติดตาม ตรวจสอบและประเมินผลการจัดการศึกษา ของกระทรวงศึกษาธิการ ประจำปีงบประมาณ พ.ศ. ๒๕๖๐                 </vt:lpstr>
      <vt:lpstr>กรอบประเด็นนโยบายและตัวชี้วัดการตรวจราชการ  การติดตาม ตรวจสอบและประเมินผลการจัดการศึกษา ของกระทรวงศึกษาธิการ ประจำปีงบประมาณ พ.ศ. ๒๕๖๐                 </vt:lpstr>
      <vt:lpstr>กรอบประเด็นนโยบายและตัวชี้วัดการตรวจราชการ  การติดตาม ตรวจสอบและประเมินผลการจัดการศึกษา ของกระทรวงศึกษาธิการ ประจำปีงบประมาณ พ.ศ. ๒๕๖๐                 </vt:lpstr>
      <vt:lpstr>กรอบประเด็นนโยบายและตัวชี้วัดการตรวจราชการ  การติดตาม ตรวจสอบและประเมินผลการจัดการศึกษา ของกระทรวงศึกษาธิการ ประจำปีงบประมาณ พ.ศ. ๒๕๖๐                 </vt:lpstr>
      <vt:lpstr>กรอบประเด็นนโยบายและตัวชี้วัดการตรวจราชการ  การติดตาม ตรวจสอบและประเมินผลการจัดการศึกษา ของกระทรวงศึกษาธิการ ประจำปีงบประมาณ พ.ศ. ๒๕๖๐                 </vt:lpstr>
      <vt:lpstr>กรอบประเด็นนโยบายและตัวชี้วัดการตรวจราชการ  การติดตาม ตรวจสอบและประเมินผลการจัดการศึกษา ของกระทรวงศึกษาธิการ ประจำปีงบประมาณ พ.ศ. ๒๕๖๐                 </vt:lpstr>
      <vt:lpstr>กรอบประเด็นนโยบายและตัวชี้วัดการตรวจราชการ  การติดตาม ตรวจสอบและประเมินผลการจัดการศึกษา ของกระทรวงศึกษาธิการ ประจำปีงบประมาณ พ.ศ. ๒๕๖๐                 </vt:lpstr>
      <vt:lpstr>        แบบรายงานผลการตรวจราชการ การติดตาม ตรวจสอบและประเมินผลการจัดการศึกษา ของกระทรวงศึกษาธิการ ประจำปีงบประมาณ พ.ศ. ๒๕๖๑ รต 1/61-1</vt:lpstr>
      <vt:lpstr>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แผนการตรวจ ติดตาม ตรวจสอบและประเมินผลการจัดการศึกษา ประจำปีงบประมาณ พ.ศ. ๒๕๖๑</dc:title>
  <dc:creator>User</dc:creator>
  <cp:lastModifiedBy>KKD Windows7 V.2</cp:lastModifiedBy>
  <cp:revision>354</cp:revision>
  <cp:lastPrinted>2018-02-06T09:25:32Z</cp:lastPrinted>
  <dcterms:created xsi:type="dcterms:W3CDTF">2017-10-30T03:12:24Z</dcterms:created>
  <dcterms:modified xsi:type="dcterms:W3CDTF">2018-02-16T03:34:37Z</dcterms:modified>
</cp:coreProperties>
</file>